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webextensions/webextension1.xml" ContentType="application/vnd.ms-office.webextension+xml"/>
  <Override PartName="/ppt/webextensions/webextension2.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59" r:id="rId5"/>
    <p:sldId id="260" r:id="rId6"/>
    <p:sldId id="267" r:id="rId7"/>
    <p:sldId id="262" r:id="rId8"/>
    <p:sldId id="268" r:id="rId9"/>
    <p:sldId id="261" r:id="rId10"/>
    <p:sldId id="263" r:id="rId11"/>
    <p:sldId id="264" r:id="rId12"/>
    <p:sldId id="265" r:id="rId13"/>
    <p:sldId id="266"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5" autoAdjust="0"/>
    <p:restoredTop sz="94660"/>
  </p:normalViewPr>
  <p:slideViewPr>
    <p:cSldViewPr snapToGrid="0">
      <p:cViewPr varScale="1">
        <p:scale>
          <a:sx n="97" d="100"/>
          <a:sy n="97" d="100"/>
        </p:scale>
        <p:origin x="96" y="7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12/17/2022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925137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EDB8D0-98ED-4B86-9D5F-E61ADC70144D}" type="datetimeFigureOut">
              <a:rPr lang="en-US" smtClean="0"/>
              <a:pPr/>
              <a:t>12/17/2022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522480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12/17/2022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3039226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12/17/2022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2159966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12/17/2022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1864290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12/17/2022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3904870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12/17/2022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1551135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3655490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4125814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12/17/2022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669695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556161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EDB8D0-98ED-4B86-9D5F-E61ADC70144D}" type="datetimeFigureOut">
              <a:rPr lang="en-US" smtClean="0"/>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473010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EDB8D0-98ED-4B86-9D5F-E61ADC70144D}" type="datetimeFigureOut">
              <a:rPr lang="en-US" smtClean="0"/>
              <a:t>12/17/2022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082747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EDB8D0-98ED-4B86-9D5F-E61ADC70144D}" type="datetimeFigureOut">
              <a:rPr lang="en-US" smtClean="0"/>
              <a:t>12/17/2022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48200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EDB8D0-98ED-4B86-9D5F-E61ADC70144D}" type="datetimeFigureOut">
              <a:rPr lang="en-US" smtClean="0"/>
              <a:t>12/17/2022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4072849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EDB8D0-98ED-4B86-9D5F-E61ADC70144D}" type="datetimeFigureOut">
              <a:rPr lang="en-US" smtClean="0"/>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11677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EDB8D0-98ED-4B86-9D5F-E61ADC70144D}" type="datetimeFigureOut">
              <a:rPr lang="en-US" smtClean="0"/>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338157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2EDB8D0-98ED-4B86-9D5F-E61ADC70144D}" type="datetimeFigureOut">
              <a:rPr lang="en-US" smtClean="0"/>
              <a:pPr/>
              <a:t>12/17/2022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7487344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1783-4928-F396-F7B2-E0645EFC56C9}"/>
              </a:ext>
            </a:extLst>
          </p:cNvPr>
          <p:cNvSpPr>
            <a:spLocks noGrp="1"/>
          </p:cNvSpPr>
          <p:nvPr>
            <p:ph type="ctrTitle"/>
          </p:nvPr>
        </p:nvSpPr>
        <p:spPr>
          <a:xfrm>
            <a:off x="5448299" y="1380068"/>
            <a:ext cx="6054723" cy="2616199"/>
          </a:xfrm>
        </p:spPr>
        <p:txBody>
          <a:bodyPr>
            <a:normAutofit/>
          </a:bodyPr>
          <a:lstStyle/>
          <a:p>
            <a:r>
              <a:rPr lang="en-US" b="1" dirty="0"/>
              <a:t>Bay Area Rapid Transit Ridership</a:t>
            </a:r>
          </a:p>
        </p:txBody>
      </p:sp>
      <p:sp>
        <p:nvSpPr>
          <p:cNvPr id="3" name="Subtitle 2">
            <a:extLst>
              <a:ext uri="{FF2B5EF4-FFF2-40B4-BE49-F238E27FC236}">
                <a16:creationId xmlns:a16="http://schemas.microsoft.com/office/drawing/2014/main" id="{98F13E41-A8FF-1D3F-6FCD-6D252F84AA7C}"/>
              </a:ext>
            </a:extLst>
          </p:cNvPr>
          <p:cNvSpPr>
            <a:spLocks noGrp="1"/>
          </p:cNvSpPr>
          <p:nvPr>
            <p:ph type="subTitle" idx="1"/>
          </p:nvPr>
        </p:nvSpPr>
        <p:spPr>
          <a:xfrm>
            <a:off x="6443932" y="3996267"/>
            <a:ext cx="5059090" cy="1380058"/>
          </a:xfrm>
        </p:spPr>
        <p:txBody>
          <a:bodyPr>
            <a:normAutofit/>
          </a:bodyPr>
          <a:lstStyle/>
          <a:p>
            <a:r>
              <a:rPr lang="en-US" b="1" dirty="0"/>
              <a:t>And the effects COVID-19, the new Silicon Valley expansion, and a station rebuild had on the system.</a:t>
            </a:r>
          </a:p>
        </p:txBody>
      </p:sp>
      <p:pic>
        <p:nvPicPr>
          <p:cNvPr id="4" name="Picture 3" descr="Icon&#10;&#10;Description automatically generated">
            <a:extLst>
              <a:ext uri="{FF2B5EF4-FFF2-40B4-BE49-F238E27FC236}">
                <a16:creationId xmlns:a16="http://schemas.microsoft.com/office/drawing/2014/main" id="{F3FB2297-4DFF-14FC-65F9-3962ADA1FA13}"/>
              </a:ext>
            </a:extLst>
          </p:cNvPr>
          <p:cNvPicPr>
            <a:picLocks noChangeAspect="1"/>
          </p:cNvPicPr>
          <p:nvPr/>
        </p:nvPicPr>
        <p:blipFill rotWithShape="1">
          <a:blip r:embed="rId3"/>
          <a:srcRect l="32775" t="9091" r="13059"/>
          <a:stretch/>
        </p:blipFill>
        <p:spPr>
          <a:xfrm>
            <a:off x="20" y="10"/>
            <a:ext cx="5448280" cy="6857990"/>
          </a:xfrm>
          <a:custGeom>
            <a:avLst/>
            <a:gdLst/>
            <a:ahLst/>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
        <p:nvSpPr>
          <p:cNvPr id="5" name="TextBox 4">
            <a:extLst>
              <a:ext uri="{FF2B5EF4-FFF2-40B4-BE49-F238E27FC236}">
                <a16:creationId xmlns:a16="http://schemas.microsoft.com/office/drawing/2014/main" id="{8D9D6850-7B5F-F5FE-D4E0-89229E7033EB}"/>
              </a:ext>
            </a:extLst>
          </p:cNvPr>
          <p:cNvSpPr txBox="1"/>
          <p:nvPr/>
        </p:nvSpPr>
        <p:spPr>
          <a:xfrm>
            <a:off x="8613173" y="5142146"/>
            <a:ext cx="2889849" cy="646331"/>
          </a:xfrm>
          <a:prstGeom prst="rect">
            <a:avLst/>
          </a:prstGeom>
          <a:noFill/>
        </p:spPr>
        <p:txBody>
          <a:bodyPr wrap="square" rtlCol="0">
            <a:spAutoFit/>
          </a:bodyPr>
          <a:lstStyle/>
          <a:p>
            <a:r>
              <a:rPr lang="en-US" dirty="0"/>
              <a:t>Presentation By Sean Sirota</a:t>
            </a:r>
          </a:p>
          <a:p>
            <a:pPr algn="r"/>
            <a:r>
              <a:rPr lang="en-US" dirty="0"/>
              <a:t>Updated to 12/18/2022</a:t>
            </a:r>
          </a:p>
        </p:txBody>
      </p:sp>
    </p:spTree>
    <p:extLst>
      <p:ext uri="{BB962C8B-B14F-4D97-AF65-F5344CB8AC3E}">
        <p14:creationId xmlns:p14="http://schemas.microsoft.com/office/powerpoint/2010/main" val="6179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iterate>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5542-C10E-9B5B-BBAE-E067AEE4437D}"/>
              </a:ext>
            </a:extLst>
          </p:cNvPr>
          <p:cNvSpPr>
            <a:spLocks noGrp="1"/>
          </p:cNvSpPr>
          <p:nvPr>
            <p:ph type="title"/>
          </p:nvPr>
        </p:nvSpPr>
        <p:spPr>
          <a:xfrm>
            <a:off x="1484311" y="685800"/>
            <a:ext cx="5781729" cy="1752599"/>
          </a:xfrm>
        </p:spPr>
        <p:txBody>
          <a:bodyPr>
            <a:normAutofit/>
          </a:bodyPr>
          <a:lstStyle/>
          <a:p>
            <a:r>
              <a:rPr lang="en-US" sz="3200" b="1" dirty="0"/>
              <a:t>Post COVID Ridership – Cont’d.</a:t>
            </a:r>
          </a:p>
        </p:txBody>
      </p:sp>
      <p:sp>
        <p:nvSpPr>
          <p:cNvPr id="9" name="Content Placeholder 8">
            <a:extLst>
              <a:ext uri="{FF2B5EF4-FFF2-40B4-BE49-F238E27FC236}">
                <a16:creationId xmlns:a16="http://schemas.microsoft.com/office/drawing/2014/main" id="{AF4062F8-3B95-F12E-85C3-E3E0F16FA266}"/>
              </a:ext>
            </a:extLst>
          </p:cNvPr>
          <p:cNvSpPr>
            <a:spLocks noGrp="1"/>
          </p:cNvSpPr>
          <p:nvPr>
            <p:ph idx="1"/>
          </p:nvPr>
        </p:nvSpPr>
        <p:spPr>
          <a:xfrm>
            <a:off x="1484310" y="1975449"/>
            <a:ext cx="5781730" cy="4416725"/>
          </a:xfrm>
        </p:spPr>
        <p:txBody>
          <a:bodyPr>
            <a:normAutofit/>
          </a:bodyPr>
          <a:lstStyle/>
          <a:p>
            <a:r>
              <a:rPr lang="en-US" dirty="0"/>
              <a:t>Map shows entering ridership of BART for 2020-2021 aggregated.</a:t>
            </a:r>
          </a:p>
          <a:p>
            <a:r>
              <a:rPr lang="en-US" dirty="0"/>
              <a:t>Every dot is a station within the system.</a:t>
            </a:r>
          </a:p>
          <a:p>
            <a:r>
              <a:rPr lang="en-US" b="1" dirty="0">
                <a:solidFill>
                  <a:schemeClr val="accent2">
                    <a:lumMod val="50000"/>
                  </a:schemeClr>
                </a:solidFill>
              </a:rPr>
              <a:t>Darker green dots</a:t>
            </a:r>
            <a:r>
              <a:rPr lang="en-US" dirty="0"/>
              <a:t> have greater people entering the system at that station than </a:t>
            </a:r>
            <a:r>
              <a:rPr lang="en-US" b="1" dirty="0">
                <a:solidFill>
                  <a:schemeClr val="accent2"/>
                </a:solidFill>
              </a:rPr>
              <a:t>lighter green dots</a:t>
            </a:r>
            <a:r>
              <a:rPr lang="en-US" dirty="0"/>
              <a:t>.</a:t>
            </a:r>
          </a:p>
          <a:p>
            <a:r>
              <a:rPr lang="en-US" dirty="0"/>
              <a:t>Stations with highest entering ridership are concentrated in </a:t>
            </a:r>
            <a:r>
              <a:rPr lang="en-US" b="1" dirty="0">
                <a:solidFill>
                  <a:schemeClr val="accent1"/>
                </a:solidFill>
              </a:rPr>
              <a:t>downtown San Francisco</a:t>
            </a:r>
            <a:r>
              <a:rPr lang="en-US" dirty="0"/>
              <a:t> along Market Street and Mission Street.</a:t>
            </a:r>
          </a:p>
        </p:txBody>
      </p:sp>
      <p:pic>
        <p:nvPicPr>
          <p:cNvPr id="5" name="Content Placeholder 4" descr="Map&#10;&#10;Description automatically generated with low confidence">
            <a:extLst>
              <a:ext uri="{FF2B5EF4-FFF2-40B4-BE49-F238E27FC236}">
                <a16:creationId xmlns:a16="http://schemas.microsoft.com/office/drawing/2014/main" id="{7CEF8811-4BF2-DBA4-34C7-2EDD39C9851D}"/>
              </a:ext>
            </a:extLst>
          </p:cNvPr>
          <p:cNvPicPr>
            <a:picLocks noChangeAspect="1"/>
          </p:cNvPicPr>
          <p:nvPr/>
        </p:nvPicPr>
        <p:blipFill rotWithShape="1">
          <a:blip r:embed="rId3">
            <a:extLst>
              <a:ext uri="{28A0092B-C50C-407E-A947-70E740481C1C}">
                <a14:useLocalDpi xmlns:a14="http://schemas.microsoft.com/office/drawing/2010/main" val="0"/>
              </a:ext>
            </a:extLst>
          </a:blip>
          <a:srcRect l="24544" t="763" r="30846" b="-763"/>
          <a:stretch/>
        </p:blipFill>
        <p:spPr>
          <a:xfrm>
            <a:off x="7651181" y="991559"/>
            <a:ext cx="3791163" cy="4546708"/>
          </a:xfrm>
          <a:prstGeom prst="rect">
            <a:avLst/>
          </a:prstGeom>
          <a:ln>
            <a:noFill/>
          </a:ln>
          <a:effectLst>
            <a:outerShdw blurRad="292100" dist="139700" dir="2700000" algn="tl" rotWithShape="0">
              <a:srgbClr val="333333">
                <a:alpha val="65000"/>
              </a:srgbClr>
            </a:outerShdw>
          </a:effectLst>
        </p:spPr>
      </p:pic>
      <p:sp>
        <p:nvSpPr>
          <p:cNvPr id="6" name="Oval 5">
            <a:extLst>
              <a:ext uri="{FF2B5EF4-FFF2-40B4-BE49-F238E27FC236}">
                <a16:creationId xmlns:a16="http://schemas.microsoft.com/office/drawing/2014/main" id="{BA2E43E3-E971-EED7-87A2-DF7166F0BF41}"/>
              </a:ext>
            </a:extLst>
          </p:cNvPr>
          <p:cNvSpPr/>
          <p:nvPr/>
        </p:nvSpPr>
        <p:spPr>
          <a:xfrm>
            <a:off x="8013939" y="2570672"/>
            <a:ext cx="517585" cy="500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65F198A-0938-929B-4C06-ED9A99286B3E}"/>
              </a:ext>
            </a:extLst>
          </p:cNvPr>
          <p:cNvSpPr txBox="1"/>
          <p:nvPr/>
        </p:nvSpPr>
        <p:spPr>
          <a:xfrm>
            <a:off x="7590502" y="2222321"/>
            <a:ext cx="910827" cy="400110"/>
          </a:xfrm>
          <a:prstGeom prst="rect">
            <a:avLst/>
          </a:prstGeom>
          <a:noFill/>
        </p:spPr>
        <p:txBody>
          <a:bodyPr wrap="none" rtlCol="0">
            <a:spAutoFit/>
          </a:bodyPr>
          <a:lstStyle/>
          <a:p>
            <a:pPr algn="r"/>
            <a:r>
              <a:rPr lang="en-US" sz="1000" dirty="0"/>
              <a:t>Downtown</a:t>
            </a:r>
          </a:p>
          <a:p>
            <a:r>
              <a:rPr lang="en-US" sz="1000" dirty="0"/>
              <a:t>San Francisco</a:t>
            </a:r>
          </a:p>
        </p:txBody>
      </p:sp>
      <p:sp>
        <p:nvSpPr>
          <p:cNvPr id="10" name="Oval 9">
            <a:extLst>
              <a:ext uri="{FF2B5EF4-FFF2-40B4-BE49-F238E27FC236}">
                <a16:creationId xmlns:a16="http://schemas.microsoft.com/office/drawing/2014/main" id="{ACEDD989-33C9-D37E-65CB-BED3669B6990}"/>
              </a:ext>
            </a:extLst>
          </p:cNvPr>
          <p:cNvSpPr/>
          <p:nvPr/>
        </p:nvSpPr>
        <p:spPr>
          <a:xfrm>
            <a:off x="8644756" y="2448465"/>
            <a:ext cx="744749" cy="7447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8F4A514-634D-1F85-FEFF-73121AB5EB15}"/>
              </a:ext>
            </a:extLst>
          </p:cNvPr>
          <p:cNvSpPr txBox="1"/>
          <p:nvPr/>
        </p:nvSpPr>
        <p:spPr>
          <a:xfrm>
            <a:off x="8701178" y="3182779"/>
            <a:ext cx="631904" cy="246221"/>
          </a:xfrm>
          <a:prstGeom prst="rect">
            <a:avLst/>
          </a:prstGeom>
          <a:noFill/>
        </p:spPr>
        <p:txBody>
          <a:bodyPr wrap="none" rtlCol="0">
            <a:spAutoFit/>
          </a:bodyPr>
          <a:lstStyle/>
          <a:p>
            <a:pPr algn="r"/>
            <a:r>
              <a:rPr lang="en-US" sz="1000" dirty="0"/>
              <a:t>Oakland</a:t>
            </a:r>
          </a:p>
        </p:txBody>
      </p:sp>
      <p:sp>
        <p:nvSpPr>
          <p:cNvPr id="19" name="Oval 18">
            <a:extLst>
              <a:ext uri="{FF2B5EF4-FFF2-40B4-BE49-F238E27FC236}">
                <a16:creationId xmlns:a16="http://schemas.microsoft.com/office/drawing/2014/main" id="{FFDD769C-0FB9-83CF-CC9E-8A0C2302960D}"/>
              </a:ext>
            </a:extLst>
          </p:cNvPr>
          <p:cNvSpPr/>
          <p:nvPr/>
        </p:nvSpPr>
        <p:spPr>
          <a:xfrm>
            <a:off x="10335315" y="4705710"/>
            <a:ext cx="744749" cy="7447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EF21BC2-1D01-DCED-0FC8-2749852110A6}"/>
              </a:ext>
            </a:extLst>
          </p:cNvPr>
          <p:cNvSpPr txBox="1"/>
          <p:nvPr/>
        </p:nvSpPr>
        <p:spPr>
          <a:xfrm>
            <a:off x="8393524" y="5083017"/>
            <a:ext cx="1954382" cy="246221"/>
          </a:xfrm>
          <a:prstGeom prst="rect">
            <a:avLst/>
          </a:prstGeom>
          <a:noFill/>
        </p:spPr>
        <p:txBody>
          <a:bodyPr wrap="none" rtlCol="0">
            <a:spAutoFit/>
          </a:bodyPr>
          <a:lstStyle/>
          <a:p>
            <a:pPr algn="r"/>
            <a:r>
              <a:rPr lang="en-US" sz="1000" dirty="0"/>
              <a:t>San Jose/Silicon Valley Expansion</a:t>
            </a:r>
          </a:p>
        </p:txBody>
      </p:sp>
      <p:sp>
        <p:nvSpPr>
          <p:cNvPr id="22" name="TextBox 21">
            <a:extLst>
              <a:ext uri="{FF2B5EF4-FFF2-40B4-BE49-F238E27FC236}">
                <a16:creationId xmlns:a16="http://schemas.microsoft.com/office/drawing/2014/main" id="{BDED8DFF-D788-480E-C383-73807F088211}"/>
              </a:ext>
            </a:extLst>
          </p:cNvPr>
          <p:cNvSpPr txBox="1"/>
          <p:nvPr/>
        </p:nvSpPr>
        <p:spPr>
          <a:xfrm>
            <a:off x="7946131" y="625100"/>
            <a:ext cx="3201261" cy="369332"/>
          </a:xfrm>
          <a:prstGeom prst="rect">
            <a:avLst/>
          </a:prstGeom>
          <a:noFill/>
        </p:spPr>
        <p:txBody>
          <a:bodyPr wrap="none" rtlCol="0">
            <a:spAutoFit/>
          </a:bodyPr>
          <a:lstStyle/>
          <a:p>
            <a:r>
              <a:rPr lang="en-US" b="1" dirty="0"/>
              <a:t>Total Ridership 2020-2021 Map</a:t>
            </a:r>
          </a:p>
        </p:txBody>
      </p:sp>
    </p:spTree>
    <p:extLst>
      <p:ext uri="{BB962C8B-B14F-4D97-AF65-F5344CB8AC3E}">
        <p14:creationId xmlns:p14="http://schemas.microsoft.com/office/powerpoint/2010/main" val="52774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additive="base">
                                        <p:cTn id="12"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 calcmode="lin" valueType="num">
                                      <p:cBhvr additive="base">
                                        <p:cTn id="18"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 calcmode="lin" valueType="num">
                                      <p:cBhvr additive="base">
                                        <p:cTn id="24"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7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70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14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140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2" presetClass="entr" presetSubtype="4" fill="hold" nodeType="withEffect">
                                  <p:stCondLst>
                                    <p:cond delay="2100"/>
                                  </p:stCondLst>
                                  <p:childTnLst>
                                    <p:set>
                                      <p:cBhvr>
                                        <p:cTn id="47" dur="1" fill="hold">
                                          <p:stCondLst>
                                            <p:cond delay="0"/>
                                          </p:stCondLst>
                                        </p:cTn>
                                        <p:tgtEl>
                                          <p:spTgt spid="9">
                                            <p:txEl>
                                              <p:pRg st="3" end="3"/>
                                            </p:txEl>
                                          </p:spTgt>
                                        </p:tgtEl>
                                        <p:attrNameLst>
                                          <p:attrName>style.visibility</p:attrName>
                                        </p:attrNameLst>
                                      </p:cBhvr>
                                      <p:to>
                                        <p:strVal val="visible"/>
                                      </p:to>
                                    </p:set>
                                    <p:anim calcmode="lin" valueType="num">
                                      <p:cBhvr additive="base">
                                        <p:cTn id="48"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P spid="10" grpId="0" animBg="1"/>
      <p:bldP spid="11" grpId="0"/>
      <p:bldP spid="19" grpId="0" animBg="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57135-6EAE-8956-0335-F4DA5557D24F}"/>
              </a:ext>
            </a:extLst>
          </p:cNvPr>
          <p:cNvSpPr>
            <a:spLocks noGrp="1"/>
          </p:cNvSpPr>
          <p:nvPr>
            <p:ph type="title"/>
          </p:nvPr>
        </p:nvSpPr>
        <p:spPr>
          <a:xfrm>
            <a:off x="1311541" y="685800"/>
            <a:ext cx="4974141" cy="1752599"/>
          </a:xfrm>
        </p:spPr>
        <p:txBody>
          <a:bodyPr>
            <a:normAutofit/>
          </a:bodyPr>
          <a:lstStyle/>
          <a:p>
            <a:r>
              <a:rPr lang="en-US" sz="3600" b="1" dirty="0"/>
              <a:t>Post COVID Ridership – Cont’d.</a:t>
            </a:r>
          </a:p>
        </p:txBody>
      </p:sp>
      <p:sp>
        <p:nvSpPr>
          <p:cNvPr id="9" name="Content Placeholder 8">
            <a:extLst>
              <a:ext uri="{FF2B5EF4-FFF2-40B4-BE49-F238E27FC236}">
                <a16:creationId xmlns:a16="http://schemas.microsoft.com/office/drawing/2014/main" id="{E95359DD-BAF3-5D39-685E-D9A8A837E980}"/>
              </a:ext>
            </a:extLst>
          </p:cNvPr>
          <p:cNvSpPr>
            <a:spLocks noGrp="1"/>
          </p:cNvSpPr>
          <p:nvPr>
            <p:ph idx="1"/>
          </p:nvPr>
        </p:nvSpPr>
        <p:spPr>
          <a:xfrm>
            <a:off x="1484310" y="2166669"/>
            <a:ext cx="4278929" cy="3124201"/>
          </a:xfrm>
        </p:spPr>
        <p:txBody>
          <a:bodyPr>
            <a:normAutofit/>
          </a:bodyPr>
          <a:lstStyle/>
          <a:p>
            <a:r>
              <a:rPr lang="en-US" sz="2000" dirty="0"/>
              <a:t>Another view of stations with size based on total entering ridership in 2020-2021.</a:t>
            </a:r>
          </a:p>
          <a:p>
            <a:r>
              <a:rPr lang="en-US" sz="2000" dirty="0"/>
              <a:t>Top six highest ridership stations are all in downtown </a:t>
            </a:r>
            <a:r>
              <a:rPr lang="en-US" sz="2000" b="1" dirty="0">
                <a:solidFill>
                  <a:srgbClr val="FF0000"/>
                </a:solidFill>
              </a:rPr>
              <a:t>San Francisco</a:t>
            </a:r>
            <a:r>
              <a:rPr lang="en-US" sz="2000" dirty="0"/>
              <a:t>.</a:t>
            </a:r>
          </a:p>
          <a:p>
            <a:r>
              <a:rPr lang="en-US" sz="2000" dirty="0"/>
              <a:t>Five of the top 15 stations are within </a:t>
            </a:r>
            <a:r>
              <a:rPr lang="en-US" sz="2000" b="1" dirty="0">
                <a:solidFill>
                  <a:schemeClr val="accent3">
                    <a:lumMod val="75000"/>
                  </a:schemeClr>
                </a:solidFill>
              </a:rPr>
              <a:t>Oakland</a:t>
            </a:r>
            <a:r>
              <a:rPr lang="en-US" sz="2000" dirty="0"/>
              <a:t>.</a:t>
            </a:r>
          </a:p>
        </p:txBody>
      </p:sp>
      <p:pic>
        <p:nvPicPr>
          <p:cNvPr id="5" name="Content Placeholder 4" descr="Chart, bubble chart&#10;&#10;Description automatically generated">
            <a:extLst>
              <a:ext uri="{FF2B5EF4-FFF2-40B4-BE49-F238E27FC236}">
                <a16:creationId xmlns:a16="http://schemas.microsoft.com/office/drawing/2014/main" id="{B6D3EFDD-F8BA-0A49-9363-00E0F85D51FF}"/>
              </a:ext>
            </a:extLst>
          </p:cNvPr>
          <p:cNvPicPr>
            <a:picLocks noChangeAspect="1"/>
          </p:cNvPicPr>
          <p:nvPr/>
        </p:nvPicPr>
        <p:blipFill rotWithShape="1">
          <a:blip r:embed="rId3">
            <a:extLst>
              <a:ext uri="{28A0092B-C50C-407E-A947-70E740481C1C}">
                <a14:useLocalDpi xmlns:a14="http://schemas.microsoft.com/office/drawing/2010/main" val="0"/>
              </a:ext>
            </a:extLst>
          </a:blip>
          <a:srcRect t="-1" r="-4" b="3030"/>
          <a:stretch/>
        </p:blipFill>
        <p:spPr>
          <a:xfrm>
            <a:off x="6427434" y="1022018"/>
            <a:ext cx="4744154" cy="477943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7F2CCFA-6E43-AB1B-9CD3-ABDCD3CE33C6}"/>
              </a:ext>
            </a:extLst>
          </p:cNvPr>
          <p:cNvSpPr txBox="1"/>
          <p:nvPr/>
        </p:nvSpPr>
        <p:spPr>
          <a:xfrm>
            <a:off x="6770590" y="615357"/>
            <a:ext cx="4057842" cy="369332"/>
          </a:xfrm>
          <a:prstGeom prst="rect">
            <a:avLst/>
          </a:prstGeom>
          <a:noFill/>
        </p:spPr>
        <p:txBody>
          <a:bodyPr wrap="none" rtlCol="0">
            <a:spAutoFit/>
          </a:bodyPr>
          <a:lstStyle/>
          <a:p>
            <a:r>
              <a:rPr lang="en-US" b="1" dirty="0"/>
              <a:t>Total Ridership 2020-2021 Bubble Chart</a:t>
            </a:r>
          </a:p>
        </p:txBody>
      </p:sp>
      <p:sp>
        <p:nvSpPr>
          <p:cNvPr id="3" name="Rectangle 2">
            <a:extLst>
              <a:ext uri="{FF2B5EF4-FFF2-40B4-BE49-F238E27FC236}">
                <a16:creationId xmlns:a16="http://schemas.microsoft.com/office/drawing/2014/main" id="{26DA4A09-FF77-140E-43AB-0BAB8444A7A3}"/>
              </a:ext>
            </a:extLst>
          </p:cNvPr>
          <p:cNvSpPr/>
          <p:nvPr/>
        </p:nvSpPr>
        <p:spPr>
          <a:xfrm>
            <a:off x="7565367" y="1509622"/>
            <a:ext cx="1112807" cy="9374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3AABECA-8E11-DF13-56F9-B7B34A43AFA3}"/>
              </a:ext>
            </a:extLst>
          </p:cNvPr>
          <p:cNvSpPr/>
          <p:nvPr/>
        </p:nvSpPr>
        <p:spPr>
          <a:xfrm>
            <a:off x="6444500" y="3965275"/>
            <a:ext cx="1112807" cy="9374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1569026-5369-5971-655C-1770CD70706E}"/>
              </a:ext>
            </a:extLst>
          </p:cNvPr>
          <p:cNvSpPr/>
          <p:nvPr/>
        </p:nvSpPr>
        <p:spPr>
          <a:xfrm>
            <a:off x="10073652" y="1857556"/>
            <a:ext cx="1112807" cy="9374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5081CFB-B8B7-B8BA-8742-8C13BA195E58}"/>
              </a:ext>
            </a:extLst>
          </p:cNvPr>
          <p:cNvSpPr/>
          <p:nvPr/>
        </p:nvSpPr>
        <p:spPr>
          <a:xfrm>
            <a:off x="9627079" y="3429000"/>
            <a:ext cx="905774" cy="7806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9A6D31-816C-E36E-0B9E-999CFAAA2E73}"/>
              </a:ext>
            </a:extLst>
          </p:cNvPr>
          <p:cNvSpPr/>
          <p:nvPr/>
        </p:nvSpPr>
        <p:spPr>
          <a:xfrm>
            <a:off x="8950093" y="3268933"/>
            <a:ext cx="662115" cy="6135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31E903-3283-2672-0410-CBA6D6AF227D}"/>
              </a:ext>
            </a:extLst>
          </p:cNvPr>
          <p:cNvSpPr/>
          <p:nvPr/>
        </p:nvSpPr>
        <p:spPr>
          <a:xfrm>
            <a:off x="7840650" y="3895173"/>
            <a:ext cx="662115" cy="6135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C23098-1071-650F-C2FB-27A4518AAE31}"/>
              </a:ext>
            </a:extLst>
          </p:cNvPr>
          <p:cNvSpPr txBox="1"/>
          <p:nvPr/>
        </p:nvSpPr>
        <p:spPr>
          <a:xfrm>
            <a:off x="6242552" y="5941277"/>
            <a:ext cx="3196196" cy="646331"/>
          </a:xfrm>
          <a:prstGeom prst="rect">
            <a:avLst/>
          </a:prstGeom>
          <a:noFill/>
        </p:spPr>
        <p:txBody>
          <a:bodyPr wrap="none" rtlCol="0">
            <a:spAutoFit/>
          </a:bodyPr>
          <a:lstStyle/>
          <a:p>
            <a:r>
              <a:rPr lang="en-US" b="1" dirty="0">
                <a:solidFill>
                  <a:srgbClr val="FF0000"/>
                </a:solidFill>
              </a:rPr>
              <a:t>Red: Downtown San Francisco</a:t>
            </a:r>
          </a:p>
          <a:p>
            <a:r>
              <a:rPr lang="en-US" b="1" dirty="0">
                <a:solidFill>
                  <a:schemeClr val="accent3">
                    <a:lumMod val="75000"/>
                  </a:schemeClr>
                </a:solidFill>
              </a:rPr>
              <a:t>Orange: Oakland</a:t>
            </a:r>
          </a:p>
        </p:txBody>
      </p:sp>
      <p:sp>
        <p:nvSpPr>
          <p:cNvPr id="21" name="Rectangle 20">
            <a:extLst>
              <a:ext uri="{FF2B5EF4-FFF2-40B4-BE49-F238E27FC236}">
                <a16:creationId xmlns:a16="http://schemas.microsoft.com/office/drawing/2014/main" id="{944288AC-F642-29EE-28E7-BDAC2F29A3E8}"/>
              </a:ext>
            </a:extLst>
          </p:cNvPr>
          <p:cNvSpPr/>
          <p:nvPr/>
        </p:nvSpPr>
        <p:spPr>
          <a:xfrm>
            <a:off x="8200024" y="3251415"/>
            <a:ext cx="662115" cy="61356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9B3B5CA2-0BAF-41BC-E844-4F47304C570E}"/>
              </a:ext>
            </a:extLst>
          </p:cNvPr>
          <p:cNvSpPr/>
          <p:nvPr/>
        </p:nvSpPr>
        <p:spPr>
          <a:xfrm>
            <a:off x="7175969" y="2594870"/>
            <a:ext cx="584543" cy="52406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8CD5B7F-423D-B075-A10D-3AE4AF5DA14F}"/>
              </a:ext>
            </a:extLst>
          </p:cNvPr>
          <p:cNvSpPr/>
          <p:nvPr/>
        </p:nvSpPr>
        <p:spPr>
          <a:xfrm>
            <a:off x="7799946" y="5232190"/>
            <a:ext cx="457848" cy="45403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19F42813-6613-E9E9-71C6-5E191AC7416B}"/>
              </a:ext>
            </a:extLst>
          </p:cNvPr>
          <p:cNvSpPr/>
          <p:nvPr/>
        </p:nvSpPr>
        <p:spPr>
          <a:xfrm>
            <a:off x="10288302" y="2947289"/>
            <a:ext cx="457848" cy="45403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C434FB0E-29A9-0B20-30BF-B64163C24DEB}"/>
              </a:ext>
            </a:extLst>
          </p:cNvPr>
          <p:cNvSpPr/>
          <p:nvPr/>
        </p:nvSpPr>
        <p:spPr>
          <a:xfrm>
            <a:off x="8628290" y="3908111"/>
            <a:ext cx="507084" cy="49136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3286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additive="base">
                                        <p:cTn id="12"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 calcmode="lin" valueType="num">
                                      <p:cBhvr additive="base">
                                        <p:cTn id="18"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1" end="1"/>
                                            </p:txEl>
                                          </p:spTgt>
                                        </p:tgtEl>
                                        <p:attrNameLst>
                                          <p:attrName>ppt_y</p:attrName>
                                        </p:attrNameLst>
                                      </p:cBhvr>
                                      <p:tavLst>
                                        <p:tav tm="0">
                                          <p:val>
                                            <p:strVal val="1+#ppt_h/2"/>
                                          </p:val>
                                        </p:tav>
                                        <p:tav tm="100000">
                                          <p:val>
                                            <p:strVal val="#ppt_y"/>
                                          </p:val>
                                        </p:tav>
                                      </p:tavLst>
                                    </p:anim>
                                  </p:childTnLst>
                                </p:cTn>
                              </p:par>
                              <p:par>
                                <p:cTn id="20" presetID="10" presetClass="entr" presetSubtype="0" fill="hold" grpId="0" nodeType="withEffect">
                                  <p:stCondLst>
                                    <p:cond delay="7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7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70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7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2" presetClass="entr" presetSubtype="4" fill="hold" nodeType="withEffect">
                                  <p:stCondLst>
                                    <p:cond delay="1400"/>
                                  </p:stCondLst>
                                  <p:childTnLst>
                                    <p:set>
                                      <p:cBhvr>
                                        <p:cTn id="39" dur="1" fill="hold">
                                          <p:stCondLst>
                                            <p:cond delay="0"/>
                                          </p:stCondLst>
                                        </p:cTn>
                                        <p:tgtEl>
                                          <p:spTgt spid="19">
                                            <p:txEl>
                                              <p:pRg st="0" end="0"/>
                                            </p:txEl>
                                          </p:spTgt>
                                        </p:tgtEl>
                                        <p:attrNameLst>
                                          <p:attrName>style.visibility</p:attrName>
                                        </p:attrNameLst>
                                      </p:cBhvr>
                                      <p:to>
                                        <p:strVal val="visible"/>
                                      </p:to>
                                    </p:set>
                                    <p:anim calcmode="lin" valueType="num">
                                      <p:cBhvr additive="base">
                                        <p:cTn id="4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9">
                                            <p:txEl>
                                              <p:pRg st="2" end="2"/>
                                            </p:txEl>
                                          </p:spTgt>
                                        </p:tgtEl>
                                        <p:attrNameLst>
                                          <p:attrName>style.visibility</p:attrName>
                                        </p:attrNameLst>
                                      </p:cBhvr>
                                      <p:to>
                                        <p:strVal val="visible"/>
                                      </p:to>
                                    </p:set>
                                    <p:anim calcmode="lin" valueType="num">
                                      <p:cBhvr additive="base">
                                        <p:cTn id="46"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9">
                                            <p:txEl>
                                              <p:pRg st="2" end="2"/>
                                            </p:txEl>
                                          </p:spTgt>
                                        </p:tgtEl>
                                        <p:attrNameLst>
                                          <p:attrName>ppt_y</p:attrName>
                                        </p:attrNameLst>
                                      </p:cBhvr>
                                      <p:tavLst>
                                        <p:tav tm="0">
                                          <p:val>
                                            <p:strVal val="1+#ppt_h/2"/>
                                          </p:val>
                                        </p:tav>
                                        <p:tav tm="100000">
                                          <p:val>
                                            <p:strVal val="#ppt_y"/>
                                          </p:val>
                                        </p:tav>
                                      </p:tavLst>
                                    </p:anim>
                                  </p:childTnLst>
                                </p:cTn>
                              </p:par>
                              <p:par>
                                <p:cTn id="48" presetID="10" presetClass="entr" presetSubtype="0" fill="hold" grpId="0" nodeType="withEffect">
                                  <p:stCondLst>
                                    <p:cond delay="70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grpId="0" nodeType="withEffect">
                                  <p:stCondLst>
                                    <p:cond delay="70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70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grpId="0" nodeType="withEffect">
                                  <p:stCondLst>
                                    <p:cond delay="70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grpId="0" nodeType="withEffect">
                                  <p:stCondLst>
                                    <p:cond delay="70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2" presetClass="entr" presetSubtype="4" fill="hold" nodeType="withEffect">
                                  <p:stCondLst>
                                    <p:cond delay="1400"/>
                                  </p:stCondLst>
                                  <p:childTnLst>
                                    <p:set>
                                      <p:cBhvr>
                                        <p:cTn id="64" dur="1" fill="hold">
                                          <p:stCondLst>
                                            <p:cond delay="0"/>
                                          </p:stCondLst>
                                        </p:cTn>
                                        <p:tgtEl>
                                          <p:spTgt spid="19">
                                            <p:txEl>
                                              <p:pRg st="1" end="1"/>
                                            </p:txEl>
                                          </p:spTgt>
                                        </p:tgtEl>
                                        <p:attrNameLst>
                                          <p:attrName>style.visibility</p:attrName>
                                        </p:attrNameLst>
                                      </p:cBhvr>
                                      <p:to>
                                        <p:strVal val="visible"/>
                                      </p:to>
                                    </p:set>
                                    <p:anim calcmode="lin" valueType="num">
                                      <p:cBhvr additive="base">
                                        <p:cTn id="65"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7" grpId="0" animBg="1"/>
      <p:bldP spid="8" grpId="0" animBg="1"/>
      <p:bldP spid="10" grpId="0" animBg="1"/>
      <p:bldP spid="11" grpId="0" animBg="1"/>
      <p:bldP spid="21" grpId="0" animBg="1"/>
      <p:bldP spid="22" grpId="0" animBg="1"/>
      <p:bldP spid="23" grpId="0" animBg="1"/>
      <p:bldP spid="2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ADD2E-4723-54DD-18D0-BCBD9A00E973}"/>
              </a:ext>
            </a:extLst>
          </p:cNvPr>
          <p:cNvSpPr>
            <a:spLocks noGrp="1"/>
          </p:cNvSpPr>
          <p:nvPr>
            <p:ph type="title"/>
          </p:nvPr>
        </p:nvSpPr>
        <p:spPr>
          <a:xfrm>
            <a:off x="1057321" y="714389"/>
            <a:ext cx="4607638" cy="1752599"/>
          </a:xfrm>
        </p:spPr>
        <p:txBody>
          <a:bodyPr>
            <a:normAutofit/>
          </a:bodyPr>
          <a:lstStyle/>
          <a:p>
            <a:r>
              <a:rPr lang="en-US" sz="2800" b="1" dirty="0"/>
              <a:t>Ridership Changes</a:t>
            </a:r>
            <a:br>
              <a:rPr lang="en-US" sz="2800" b="1" dirty="0"/>
            </a:br>
            <a:r>
              <a:rPr lang="en-US" sz="2800" b="1" dirty="0"/>
              <a:t>by Month</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0" name="Content Placeholder 9" title="VizSlides">
                <a:extLst>
                  <a:ext uri="{FF2B5EF4-FFF2-40B4-BE49-F238E27FC236}">
                    <a16:creationId xmlns:a16="http://schemas.microsoft.com/office/drawing/2014/main" id="{6BF25D89-9BDB-7E4D-5D23-2AD6BCC11387}"/>
                  </a:ext>
                </a:extLst>
              </p:cNvPr>
              <p:cNvGraphicFramePr>
                <a:graphicFrameLocks noGrp="1"/>
              </p:cNvGraphicFramePr>
              <p:nvPr>
                <p:ph idx="1"/>
                <p:extLst>
                  <p:ext uri="{D42A27DB-BD31-4B8C-83A1-F6EECF244321}">
                    <p14:modId xmlns:p14="http://schemas.microsoft.com/office/powerpoint/2010/main" val="3184539336"/>
                  </p:ext>
                </p:extLst>
              </p:nvPr>
            </p:nvGraphicFramePr>
            <p:xfrm>
              <a:off x="5417388" y="345057"/>
              <a:ext cx="6508325" cy="6150634"/>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10" name="Content Placeholder 9" title="VizSlides">
                <a:extLst>
                  <a:ext uri="{FF2B5EF4-FFF2-40B4-BE49-F238E27FC236}">
                    <a16:creationId xmlns:a16="http://schemas.microsoft.com/office/drawing/2014/main" id="{6BF25D89-9BDB-7E4D-5D23-2AD6BCC11387}"/>
                  </a:ext>
                </a:extLst>
              </p:cNvPr>
              <p:cNvPicPr>
                <a:picLocks noGrp="1" noRot="1" noChangeAspect="1" noMove="1" noResize="1" noEditPoints="1" noAdjustHandles="1" noChangeArrowheads="1" noChangeShapeType="1"/>
              </p:cNvPicPr>
              <p:nvPr/>
            </p:nvPicPr>
            <p:blipFill>
              <a:blip r:embed="rId3"/>
              <a:stretch>
                <a:fillRect/>
              </a:stretch>
            </p:blipFill>
            <p:spPr>
              <a:xfrm>
                <a:off x="5417388" y="345057"/>
                <a:ext cx="6508325" cy="6150634"/>
              </a:xfrm>
              <a:prstGeom prst="rect">
                <a:avLst/>
              </a:prstGeom>
            </p:spPr>
          </p:pic>
        </mc:Fallback>
      </mc:AlternateContent>
      <p:sp>
        <p:nvSpPr>
          <p:cNvPr id="11" name="TextBox 10">
            <a:extLst>
              <a:ext uri="{FF2B5EF4-FFF2-40B4-BE49-F238E27FC236}">
                <a16:creationId xmlns:a16="http://schemas.microsoft.com/office/drawing/2014/main" id="{CA26038C-BD10-54F0-8719-175338152CDB}"/>
              </a:ext>
            </a:extLst>
          </p:cNvPr>
          <p:cNvSpPr txBox="1"/>
          <p:nvPr/>
        </p:nvSpPr>
        <p:spPr>
          <a:xfrm>
            <a:off x="1179955" y="2134195"/>
            <a:ext cx="4114800" cy="4247317"/>
          </a:xfrm>
          <a:prstGeom prst="rect">
            <a:avLst/>
          </a:prstGeom>
          <a:noFill/>
        </p:spPr>
        <p:txBody>
          <a:bodyPr wrap="square" rtlCol="0" anchor="ctr">
            <a:spAutoFit/>
          </a:bodyPr>
          <a:lstStyle/>
          <a:p>
            <a:pPr marL="285750" indent="-285750">
              <a:buClr>
                <a:schemeClr val="accent1">
                  <a:lumMod val="75000"/>
                </a:schemeClr>
              </a:buClr>
              <a:buSzPct val="145000"/>
              <a:buFont typeface="Arial" panose="020B0604020202020204" pitchFamily="34" charset="0"/>
              <a:buChar char="•"/>
            </a:pPr>
            <a:r>
              <a:rPr lang="en-US" dirty="0"/>
              <a:t>This map display ridership changes between months for 2020-2021.</a:t>
            </a:r>
          </a:p>
          <a:p>
            <a:pPr marL="285750" indent="-285750">
              <a:buClr>
                <a:schemeClr val="accent1">
                  <a:lumMod val="75000"/>
                </a:schemeClr>
              </a:buClr>
              <a:buSzPct val="145000"/>
              <a:buFont typeface="Arial" panose="020B0604020202020204" pitchFamily="34" charset="0"/>
              <a:buChar char="•"/>
            </a:pPr>
            <a:r>
              <a:rPr lang="en-US" b="1" dirty="0">
                <a:solidFill>
                  <a:srgbClr val="0070C0"/>
                </a:solidFill>
              </a:rPr>
              <a:t>Darker blue dots </a:t>
            </a:r>
            <a:r>
              <a:rPr lang="en-US" dirty="0"/>
              <a:t>represent a greater positive change in entering ridership and </a:t>
            </a:r>
            <a:r>
              <a:rPr lang="en-US" b="1" dirty="0">
                <a:solidFill>
                  <a:srgbClr val="C00000"/>
                </a:solidFill>
              </a:rPr>
              <a:t>darker red dots </a:t>
            </a:r>
            <a:r>
              <a:rPr lang="en-US" dirty="0"/>
              <a:t>represent a greater negative change.</a:t>
            </a:r>
          </a:p>
          <a:p>
            <a:pPr marL="285750" indent="-285750">
              <a:buClr>
                <a:schemeClr val="accent1">
                  <a:lumMod val="75000"/>
                </a:schemeClr>
              </a:buClr>
              <a:buSzPct val="145000"/>
              <a:buFont typeface="Arial" panose="020B0604020202020204" pitchFamily="34" charset="0"/>
              <a:buChar char="•"/>
            </a:pPr>
            <a:r>
              <a:rPr lang="en-US" dirty="0"/>
              <a:t>Periods of decline are as follows:</a:t>
            </a:r>
          </a:p>
          <a:p>
            <a:pPr marL="742950" lvl="1" indent="-285750">
              <a:buClr>
                <a:schemeClr val="accent1">
                  <a:lumMod val="75000"/>
                </a:schemeClr>
              </a:buClr>
              <a:buSzPct val="145000"/>
              <a:buFont typeface="Arial" panose="020B0604020202020204" pitchFamily="34" charset="0"/>
              <a:buChar char="•"/>
            </a:pPr>
            <a:r>
              <a:rPr lang="en-US" dirty="0"/>
              <a:t>Jan 2020-Apr 2020: COVID first spreads to Bay Area.</a:t>
            </a:r>
          </a:p>
          <a:p>
            <a:pPr marL="742950" lvl="1" indent="-285750">
              <a:buClr>
                <a:schemeClr val="accent1">
                  <a:lumMod val="75000"/>
                </a:schemeClr>
              </a:buClr>
              <a:buSzPct val="145000"/>
              <a:buFont typeface="Arial" panose="020B0604020202020204" pitchFamily="34" charset="0"/>
              <a:buChar char="•"/>
            </a:pPr>
            <a:r>
              <a:rPr lang="en-US" dirty="0"/>
              <a:t>August 2020: Second wave of COVID.</a:t>
            </a:r>
          </a:p>
          <a:p>
            <a:pPr marL="742950" lvl="1" indent="-285750">
              <a:buClr>
                <a:schemeClr val="accent1">
                  <a:lumMod val="75000"/>
                </a:schemeClr>
              </a:buClr>
              <a:buSzPct val="145000"/>
              <a:buFont typeface="Arial" panose="020B0604020202020204" pitchFamily="34" charset="0"/>
              <a:buChar char="•"/>
            </a:pPr>
            <a:r>
              <a:rPr lang="en-US" dirty="0"/>
              <a:t>Nov 2020-Jan 2021: Third wave of COVID.</a:t>
            </a:r>
          </a:p>
          <a:p>
            <a:pPr marL="742950" lvl="1" indent="-285750">
              <a:buClr>
                <a:schemeClr val="accent1">
                  <a:lumMod val="75000"/>
                </a:schemeClr>
              </a:buClr>
              <a:buSzPct val="145000"/>
              <a:buFont typeface="Arial" panose="020B0604020202020204" pitchFamily="34" charset="0"/>
              <a:buChar char="•"/>
            </a:pPr>
            <a:r>
              <a:rPr lang="en-US" dirty="0"/>
              <a:t>Nov 2021-Dec 2021: Delta variant affects the Bay Area.</a:t>
            </a:r>
          </a:p>
        </p:txBody>
      </p:sp>
      <p:sp>
        <p:nvSpPr>
          <p:cNvPr id="12" name="TextBox 11">
            <a:extLst>
              <a:ext uri="{FF2B5EF4-FFF2-40B4-BE49-F238E27FC236}">
                <a16:creationId xmlns:a16="http://schemas.microsoft.com/office/drawing/2014/main" id="{9115AB84-8FCB-E0FD-DAD9-0AEE68ABBBA6}"/>
              </a:ext>
            </a:extLst>
          </p:cNvPr>
          <p:cNvSpPr txBox="1"/>
          <p:nvPr/>
        </p:nvSpPr>
        <p:spPr>
          <a:xfrm>
            <a:off x="6205682" y="-24275"/>
            <a:ext cx="4931735" cy="369332"/>
          </a:xfrm>
          <a:prstGeom prst="rect">
            <a:avLst/>
          </a:prstGeom>
          <a:noFill/>
        </p:spPr>
        <p:txBody>
          <a:bodyPr wrap="none" rtlCol="0">
            <a:spAutoFit/>
          </a:bodyPr>
          <a:lstStyle/>
          <a:p>
            <a:r>
              <a:rPr lang="en-US" b="1" dirty="0"/>
              <a:t>Geographic Map of Ridership Changes 2020-2021</a:t>
            </a:r>
          </a:p>
        </p:txBody>
      </p:sp>
    </p:spTree>
    <p:extLst>
      <p:ext uri="{BB962C8B-B14F-4D97-AF65-F5344CB8AC3E}">
        <p14:creationId xmlns:p14="http://schemas.microsoft.com/office/powerpoint/2010/main" val="254887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 calcmode="lin" valueType="num">
                                      <p:cBhvr additive="base">
                                        <p:cTn id="1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 calcmode="lin" valueType="num">
                                      <p:cBhvr additive="base">
                                        <p:cTn id="18"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 calcmode="lin" valueType="num">
                                      <p:cBhvr additive="base">
                                        <p:cTn id="24"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1">
                                            <p:txEl>
                                              <p:pRg st="3" end="3"/>
                                            </p:txEl>
                                          </p:spTgt>
                                        </p:tgtEl>
                                        <p:attrNameLst>
                                          <p:attrName>style.visibility</p:attrName>
                                        </p:attrNameLst>
                                      </p:cBhvr>
                                      <p:to>
                                        <p:strVal val="visible"/>
                                      </p:to>
                                    </p:set>
                                    <p:anim calcmode="lin" valueType="num">
                                      <p:cBhvr additive="base">
                                        <p:cTn id="30"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
                                            <p:txEl>
                                              <p:pRg st="4" end="4"/>
                                            </p:txEl>
                                          </p:spTgt>
                                        </p:tgtEl>
                                        <p:attrNameLst>
                                          <p:attrName>style.visibility</p:attrName>
                                        </p:attrNameLst>
                                      </p:cBhvr>
                                      <p:to>
                                        <p:strVal val="visible"/>
                                      </p:to>
                                    </p:set>
                                    <p:anim calcmode="lin" valueType="num">
                                      <p:cBhvr additive="base">
                                        <p:cTn id="36"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1">
                                            <p:txEl>
                                              <p:pRg st="5" end="5"/>
                                            </p:txEl>
                                          </p:spTgt>
                                        </p:tgtEl>
                                        <p:attrNameLst>
                                          <p:attrName>style.visibility</p:attrName>
                                        </p:attrNameLst>
                                      </p:cBhvr>
                                      <p:to>
                                        <p:strVal val="visible"/>
                                      </p:to>
                                    </p:set>
                                    <p:anim calcmode="lin" valueType="num">
                                      <p:cBhvr additive="base">
                                        <p:cTn id="42"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1">
                                            <p:txEl>
                                              <p:pRg st="6" end="6"/>
                                            </p:txEl>
                                          </p:spTgt>
                                        </p:tgtEl>
                                        <p:attrNameLst>
                                          <p:attrName>style.visibility</p:attrName>
                                        </p:attrNameLst>
                                      </p:cBhvr>
                                      <p:to>
                                        <p:strVal val="visible"/>
                                      </p:to>
                                    </p:set>
                                    <p:anim calcmode="lin" valueType="num">
                                      <p:cBhvr additive="base">
                                        <p:cTn id="48"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3DC4E-CEE8-2ADA-6CF6-4F40D2B26F49}"/>
              </a:ext>
            </a:extLst>
          </p:cNvPr>
          <p:cNvSpPr>
            <a:spLocks noGrp="1"/>
          </p:cNvSpPr>
          <p:nvPr>
            <p:ph type="title"/>
          </p:nvPr>
        </p:nvSpPr>
        <p:spPr>
          <a:xfrm>
            <a:off x="1484310" y="663515"/>
            <a:ext cx="3925019" cy="1375913"/>
          </a:xfrm>
        </p:spPr>
        <p:txBody>
          <a:bodyPr>
            <a:normAutofit/>
          </a:bodyPr>
          <a:lstStyle/>
          <a:p>
            <a:r>
              <a:rPr lang="en-US" sz="2800" b="1" dirty="0"/>
              <a:t>Ridership Changes by Month – Cont’d.</a:t>
            </a:r>
          </a:p>
        </p:txBody>
      </p:sp>
      <p:sp>
        <p:nvSpPr>
          <p:cNvPr id="3" name="Content Placeholder 2">
            <a:extLst>
              <a:ext uri="{FF2B5EF4-FFF2-40B4-BE49-F238E27FC236}">
                <a16:creationId xmlns:a16="http://schemas.microsoft.com/office/drawing/2014/main" id="{344560CF-6753-D9FE-0314-4D9CBB4F6F65}"/>
              </a:ext>
            </a:extLst>
          </p:cNvPr>
          <p:cNvSpPr>
            <a:spLocks noGrp="1"/>
          </p:cNvSpPr>
          <p:nvPr>
            <p:ph idx="1"/>
          </p:nvPr>
        </p:nvSpPr>
        <p:spPr>
          <a:xfrm>
            <a:off x="1182386" y="1901403"/>
            <a:ext cx="4226944" cy="4525274"/>
          </a:xfrm>
        </p:spPr>
        <p:txBody>
          <a:bodyPr>
            <a:normAutofit/>
          </a:bodyPr>
          <a:lstStyle/>
          <a:p>
            <a:r>
              <a:rPr lang="en-US" sz="1800" dirty="0"/>
              <a:t>This is a bubble chart also showing ridership changes between months.</a:t>
            </a:r>
          </a:p>
          <a:p>
            <a:r>
              <a:rPr lang="en-US" sz="1800" b="1" dirty="0">
                <a:solidFill>
                  <a:srgbClr val="0070C0"/>
                </a:solidFill>
              </a:rPr>
              <a:t>Darker blue bubbles </a:t>
            </a:r>
            <a:r>
              <a:rPr lang="en-US" sz="1800" dirty="0"/>
              <a:t>represent a greater positive change in entering ridership and </a:t>
            </a:r>
            <a:r>
              <a:rPr lang="en-US" sz="1800" b="1" dirty="0">
                <a:solidFill>
                  <a:srgbClr val="C00000"/>
                </a:solidFill>
              </a:rPr>
              <a:t>darker red bubbles </a:t>
            </a:r>
            <a:r>
              <a:rPr lang="en-US" sz="1800" dirty="0"/>
              <a:t>represent a greater negative change.</a:t>
            </a:r>
          </a:p>
          <a:p>
            <a:r>
              <a:rPr lang="en-US" sz="1800" dirty="0"/>
              <a:t>Larger bubbles have greater ridership. Smaller bubbles have lower ridership.</a:t>
            </a:r>
          </a:p>
          <a:p>
            <a:r>
              <a:rPr lang="en-US" sz="1800" dirty="0"/>
              <a:t>Effects of COVID can be seen system-wide as all stations turn orange.</a:t>
            </a:r>
          </a:p>
          <a:p>
            <a:r>
              <a:rPr lang="en-US" sz="1800" dirty="0"/>
              <a:t>Periods of recovery are also visible between waves of COVID when most bubbles turn blue.</a:t>
            </a:r>
          </a:p>
          <a:p>
            <a:endParaRPr lang="en-US" sz="18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9" title="VizSlides">
                <a:extLst>
                  <a:ext uri="{FF2B5EF4-FFF2-40B4-BE49-F238E27FC236}">
                    <a16:creationId xmlns:a16="http://schemas.microsoft.com/office/drawing/2014/main" id="{287F29E5-9052-5209-6BF5-6BA3EBEF9BEA}"/>
                  </a:ext>
                </a:extLst>
              </p:cNvPr>
              <p:cNvGraphicFramePr>
                <a:graphicFrameLocks noGrp="1"/>
              </p:cNvGraphicFramePr>
              <p:nvPr>
                <p:extLst>
                  <p:ext uri="{D42A27DB-BD31-4B8C-83A1-F6EECF244321}">
                    <p14:modId xmlns:p14="http://schemas.microsoft.com/office/powerpoint/2010/main" val="158748495"/>
                  </p:ext>
                </p:extLst>
              </p:nvPr>
            </p:nvGraphicFramePr>
            <p:xfrm>
              <a:off x="5417388" y="345057"/>
              <a:ext cx="6508325" cy="6150634"/>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9" title="VizSlides">
                <a:extLst>
                  <a:ext uri="{FF2B5EF4-FFF2-40B4-BE49-F238E27FC236}">
                    <a16:creationId xmlns:a16="http://schemas.microsoft.com/office/drawing/2014/main" id="{287F29E5-9052-5209-6BF5-6BA3EBEF9BEA}"/>
                  </a:ext>
                </a:extLst>
              </p:cNvPr>
              <p:cNvPicPr>
                <a:picLocks noGrp="1" noRot="1" noChangeAspect="1" noMove="1" noResize="1" noEditPoints="1" noAdjustHandles="1" noChangeArrowheads="1" noChangeShapeType="1"/>
              </p:cNvPicPr>
              <p:nvPr/>
            </p:nvPicPr>
            <p:blipFill>
              <a:blip r:embed="rId3"/>
              <a:stretch>
                <a:fillRect/>
              </a:stretch>
            </p:blipFill>
            <p:spPr>
              <a:xfrm>
                <a:off x="5417388" y="345057"/>
                <a:ext cx="6508325" cy="6150634"/>
              </a:xfrm>
              <a:prstGeom prst="rect">
                <a:avLst/>
              </a:prstGeom>
            </p:spPr>
          </p:pic>
        </mc:Fallback>
      </mc:AlternateContent>
      <p:sp>
        <p:nvSpPr>
          <p:cNvPr id="5" name="TextBox 4">
            <a:extLst>
              <a:ext uri="{FF2B5EF4-FFF2-40B4-BE49-F238E27FC236}">
                <a16:creationId xmlns:a16="http://schemas.microsoft.com/office/drawing/2014/main" id="{023555CC-4AD4-0ED2-D44D-C6FAB9CEF3CF}"/>
              </a:ext>
            </a:extLst>
          </p:cNvPr>
          <p:cNvSpPr txBox="1"/>
          <p:nvPr/>
        </p:nvSpPr>
        <p:spPr>
          <a:xfrm>
            <a:off x="6402050" y="-36519"/>
            <a:ext cx="4538999" cy="369332"/>
          </a:xfrm>
          <a:prstGeom prst="rect">
            <a:avLst/>
          </a:prstGeom>
          <a:noFill/>
        </p:spPr>
        <p:txBody>
          <a:bodyPr wrap="none" rtlCol="0">
            <a:spAutoFit/>
          </a:bodyPr>
          <a:lstStyle/>
          <a:p>
            <a:r>
              <a:rPr lang="en-US" b="1" dirty="0"/>
              <a:t>Bubble Map of Ridership Changes 2020-2021</a:t>
            </a:r>
          </a:p>
        </p:txBody>
      </p:sp>
    </p:spTree>
    <p:extLst>
      <p:ext uri="{BB962C8B-B14F-4D97-AF65-F5344CB8AC3E}">
        <p14:creationId xmlns:p14="http://schemas.microsoft.com/office/powerpoint/2010/main" val="129263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9" name="Group 3078">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080"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081"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082"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083"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084"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085"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3074" name="Picture 2" descr="BART Silicon Valley Berryessa Extension Begins Revenue Service on June 13 -  Civil + Structural Engineer magazine">
            <a:extLst>
              <a:ext uri="{FF2B5EF4-FFF2-40B4-BE49-F238E27FC236}">
                <a16:creationId xmlns:a16="http://schemas.microsoft.com/office/drawing/2014/main" id="{1DA275C5-9660-08D6-3C6C-5DA00B1EB1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83" b="334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7" name="Rectangle 3086">
            <a:extLst>
              <a:ext uri="{FF2B5EF4-FFF2-40B4-BE49-F238E27FC236}">
                <a16:creationId xmlns:a16="http://schemas.microsoft.com/office/drawing/2014/main" id="{C2A2366C-96BE-4587-BABC-529047265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557" y="3336063"/>
            <a:ext cx="7055369" cy="228613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480219-C482-E83C-69DB-7A7CA558C70A}"/>
              </a:ext>
            </a:extLst>
          </p:cNvPr>
          <p:cNvSpPr>
            <a:spLocks noGrp="1"/>
          </p:cNvSpPr>
          <p:nvPr>
            <p:ph type="title"/>
          </p:nvPr>
        </p:nvSpPr>
        <p:spPr>
          <a:xfrm>
            <a:off x="4830184" y="3531612"/>
            <a:ext cx="6672838" cy="1414311"/>
          </a:xfrm>
        </p:spPr>
        <p:txBody>
          <a:bodyPr vert="horz" lIns="91440" tIns="45720" rIns="91440" bIns="45720" rtlCol="0" anchor="b">
            <a:normAutofit/>
          </a:bodyPr>
          <a:lstStyle/>
          <a:p>
            <a:pPr algn="r">
              <a:lnSpc>
                <a:spcPct val="90000"/>
              </a:lnSpc>
            </a:pPr>
            <a:r>
              <a:rPr lang="en-US" sz="4800" b="1" dirty="0"/>
              <a:t>Silicon Valley Expansion Effect on BART</a:t>
            </a:r>
          </a:p>
        </p:txBody>
      </p:sp>
    </p:spTree>
    <p:extLst>
      <p:ext uri="{BB962C8B-B14F-4D97-AF65-F5344CB8AC3E}">
        <p14:creationId xmlns:p14="http://schemas.microsoft.com/office/powerpoint/2010/main" val="30598869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867F2-15F8-70AD-1AAC-42086CD487F2}"/>
              </a:ext>
            </a:extLst>
          </p:cNvPr>
          <p:cNvSpPr>
            <a:spLocks noGrp="1"/>
          </p:cNvSpPr>
          <p:nvPr>
            <p:ph type="title"/>
          </p:nvPr>
        </p:nvSpPr>
        <p:spPr>
          <a:xfrm>
            <a:off x="1588114" y="1"/>
            <a:ext cx="3353088" cy="1165582"/>
          </a:xfrm>
        </p:spPr>
        <p:txBody>
          <a:bodyPr anchor="b">
            <a:normAutofit/>
          </a:bodyPr>
          <a:lstStyle/>
          <a:p>
            <a:r>
              <a:rPr lang="en-US" sz="2800" b="1" dirty="0"/>
              <a:t>BART Expansion Ridership</a:t>
            </a:r>
          </a:p>
        </p:txBody>
      </p:sp>
      <p:sp>
        <p:nvSpPr>
          <p:cNvPr id="9" name="Content Placeholder 8">
            <a:extLst>
              <a:ext uri="{FF2B5EF4-FFF2-40B4-BE49-F238E27FC236}">
                <a16:creationId xmlns:a16="http://schemas.microsoft.com/office/drawing/2014/main" id="{9FCBA8E6-CA33-B163-7575-0AA12424E48E}"/>
              </a:ext>
            </a:extLst>
          </p:cNvPr>
          <p:cNvSpPr>
            <a:spLocks noGrp="1"/>
          </p:cNvSpPr>
          <p:nvPr>
            <p:ph idx="1"/>
          </p:nvPr>
        </p:nvSpPr>
        <p:spPr>
          <a:xfrm>
            <a:off x="1522412" y="1247775"/>
            <a:ext cx="3171629" cy="5153025"/>
          </a:xfrm>
        </p:spPr>
        <p:txBody>
          <a:bodyPr anchor="t">
            <a:normAutofit/>
          </a:bodyPr>
          <a:lstStyle/>
          <a:p>
            <a:r>
              <a:rPr lang="en-US" sz="1800" dirty="0"/>
              <a:t>When looking back on the total entering ridership of BART between 2020-2021, no obvious effect can be seen from this chart alone.</a:t>
            </a:r>
          </a:p>
          <a:p>
            <a:r>
              <a:rPr lang="en-US" sz="1800" dirty="0"/>
              <a:t>The expansion opened in June 2020. Only slight growth can be seen from opening date until August 2020 when the second COVID wave hit and ridership fell again.</a:t>
            </a:r>
          </a:p>
          <a:p>
            <a:r>
              <a:rPr lang="en-US" sz="1800" dirty="0"/>
              <a:t>This growth may not be correlated to the system expansion and instead to general recovery of ridership after the first COVID wave.</a:t>
            </a:r>
          </a:p>
        </p:txBody>
      </p:sp>
      <p:pic>
        <p:nvPicPr>
          <p:cNvPr id="5" name="Content Placeholder 4" descr="Chart, bar chart&#10;&#10;Description automatically generated">
            <a:extLst>
              <a:ext uri="{FF2B5EF4-FFF2-40B4-BE49-F238E27FC236}">
                <a16:creationId xmlns:a16="http://schemas.microsoft.com/office/drawing/2014/main" id="{401A22D9-9978-972F-4747-E3740EF45AF7}"/>
              </a:ext>
            </a:extLst>
          </p:cNvPr>
          <p:cNvPicPr>
            <a:picLocks noChangeAspect="1"/>
          </p:cNvPicPr>
          <p:nvPr/>
        </p:nvPicPr>
        <p:blipFill rotWithShape="1">
          <a:blip r:embed="rId2">
            <a:extLst>
              <a:ext uri="{28A0092B-C50C-407E-A947-70E740481C1C}">
                <a14:useLocalDpi xmlns:a14="http://schemas.microsoft.com/office/drawing/2010/main" val="0"/>
              </a:ext>
            </a:extLst>
          </a:blip>
          <a:srcRect t="2807" r="-3" b="-3"/>
          <a:stretch/>
        </p:blipFill>
        <p:spPr>
          <a:xfrm>
            <a:off x="4941202" y="1011765"/>
            <a:ext cx="6237359" cy="4546708"/>
          </a:xfrm>
          <a:prstGeom prst="rect">
            <a:avLst/>
          </a:prstGeom>
          <a:ln>
            <a:noFill/>
          </a:ln>
          <a:effectLst>
            <a:outerShdw blurRad="292100" dist="139700" dir="2700000" algn="tl" rotWithShape="0">
              <a:srgbClr val="333333">
                <a:alpha val="65000"/>
              </a:srgbClr>
            </a:outerShdw>
          </a:effectLst>
        </p:spPr>
      </p:pic>
      <p:cxnSp>
        <p:nvCxnSpPr>
          <p:cNvPr id="19" name="Straight Arrow Connector 18">
            <a:extLst>
              <a:ext uri="{FF2B5EF4-FFF2-40B4-BE49-F238E27FC236}">
                <a16:creationId xmlns:a16="http://schemas.microsoft.com/office/drawing/2014/main" id="{EA055F8A-4B6F-F12B-1FDC-02A18DEABAEC}"/>
              </a:ext>
            </a:extLst>
          </p:cNvPr>
          <p:cNvCxnSpPr>
            <a:cxnSpLocks/>
          </p:cNvCxnSpPr>
          <p:nvPr/>
        </p:nvCxnSpPr>
        <p:spPr>
          <a:xfrm>
            <a:off x="7108166" y="3605842"/>
            <a:ext cx="0" cy="11300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62BE918-9E41-4D1D-C66E-ECA9F94C3E03}"/>
              </a:ext>
            </a:extLst>
          </p:cNvPr>
          <p:cNvSpPr txBox="1"/>
          <p:nvPr/>
        </p:nvSpPr>
        <p:spPr>
          <a:xfrm>
            <a:off x="6724290" y="3275111"/>
            <a:ext cx="2320506" cy="307777"/>
          </a:xfrm>
          <a:prstGeom prst="rect">
            <a:avLst/>
          </a:prstGeom>
          <a:noFill/>
        </p:spPr>
        <p:txBody>
          <a:bodyPr wrap="square" rtlCol="0">
            <a:spAutoFit/>
          </a:bodyPr>
          <a:lstStyle/>
          <a:p>
            <a:r>
              <a:rPr lang="en-US" sz="1400" dirty="0"/>
              <a:t>Second wave of COVID</a:t>
            </a:r>
          </a:p>
        </p:txBody>
      </p:sp>
      <p:sp>
        <p:nvSpPr>
          <p:cNvPr id="34" name="TextBox 33">
            <a:extLst>
              <a:ext uri="{FF2B5EF4-FFF2-40B4-BE49-F238E27FC236}">
                <a16:creationId xmlns:a16="http://schemas.microsoft.com/office/drawing/2014/main" id="{4BA931A2-E24E-0038-56BC-7EC532894C2E}"/>
              </a:ext>
            </a:extLst>
          </p:cNvPr>
          <p:cNvSpPr txBox="1"/>
          <p:nvPr/>
        </p:nvSpPr>
        <p:spPr>
          <a:xfrm>
            <a:off x="6995806" y="594641"/>
            <a:ext cx="2717154" cy="369332"/>
          </a:xfrm>
          <a:prstGeom prst="rect">
            <a:avLst/>
          </a:prstGeom>
          <a:noFill/>
        </p:spPr>
        <p:txBody>
          <a:bodyPr wrap="none" rtlCol="0">
            <a:spAutoFit/>
          </a:bodyPr>
          <a:lstStyle/>
          <a:p>
            <a:r>
              <a:rPr lang="en-US" b="1" dirty="0"/>
              <a:t>Total Ridership 2020-2021</a:t>
            </a:r>
          </a:p>
        </p:txBody>
      </p:sp>
      <p:cxnSp>
        <p:nvCxnSpPr>
          <p:cNvPr id="4" name="Straight Arrow Connector 3">
            <a:extLst>
              <a:ext uri="{FF2B5EF4-FFF2-40B4-BE49-F238E27FC236}">
                <a16:creationId xmlns:a16="http://schemas.microsoft.com/office/drawing/2014/main" id="{3B8B52F0-7CC8-9568-BA45-E463958BA1DD}"/>
              </a:ext>
            </a:extLst>
          </p:cNvPr>
          <p:cNvCxnSpPr>
            <a:cxnSpLocks/>
          </p:cNvCxnSpPr>
          <p:nvPr/>
        </p:nvCxnSpPr>
        <p:spPr>
          <a:xfrm>
            <a:off x="6630839" y="2320281"/>
            <a:ext cx="0" cy="25277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531A6D8-2E5F-79BB-ED91-365B5E0B61FE}"/>
              </a:ext>
            </a:extLst>
          </p:cNvPr>
          <p:cNvSpPr txBox="1"/>
          <p:nvPr/>
        </p:nvSpPr>
        <p:spPr>
          <a:xfrm>
            <a:off x="6255588" y="1989550"/>
            <a:ext cx="2465715" cy="307777"/>
          </a:xfrm>
          <a:prstGeom prst="rect">
            <a:avLst/>
          </a:prstGeom>
          <a:noFill/>
        </p:spPr>
        <p:txBody>
          <a:bodyPr wrap="square" rtlCol="0">
            <a:spAutoFit/>
          </a:bodyPr>
          <a:lstStyle/>
          <a:p>
            <a:r>
              <a:rPr lang="en-US" sz="1400" dirty="0"/>
              <a:t>Opening of system expansion</a:t>
            </a:r>
          </a:p>
        </p:txBody>
      </p:sp>
    </p:spTree>
    <p:extLst>
      <p:ext uri="{BB962C8B-B14F-4D97-AF65-F5344CB8AC3E}">
        <p14:creationId xmlns:p14="http://schemas.microsoft.com/office/powerpoint/2010/main" val="33762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additive="base">
                                        <p:cTn id="12"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 calcmode="lin" valueType="num">
                                      <p:cBhvr additive="base">
                                        <p:cTn id="18"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1" end="1"/>
                                            </p:txEl>
                                          </p:spTgt>
                                        </p:tgtEl>
                                        <p:attrNameLst>
                                          <p:attrName>ppt_y</p:attrName>
                                        </p:attrNameLst>
                                      </p:cBhvr>
                                      <p:tavLst>
                                        <p:tav tm="0">
                                          <p:val>
                                            <p:strVal val="1+#ppt_h/2"/>
                                          </p:val>
                                        </p:tav>
                                        <p:tav tm="100000">
                                          <p:val>
                                            <p:strVal val="#ppt_y"/>
                                          </p:val>
                                        </p:tav>
                                      </p:tavLst>
                                    </p:anim>
                                  </p:childTnLst>
                                </p:cTn>
                              </p:par>
                              <p:par>
                                <p:cTn id="20" presetID="10" presetClass="entr" presetSubtype="0" fill="hold"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14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140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9">
                                            <p:txEl>
                                              <p:pRg st="2" end="2"/>
                                            </p:txEl>
                                          </p:spTgt>
                                        </p:tgtEl>
                                        <p:attrNameLst>
                                          <p:attrName>style.visibility</p:attrName>
                                        </p:attrNameLst>
                                      </p:cBhvr>
                                      <p:to>
                                        <p:strVal val="visible"/>
                                      </p:to>
                                    </p:set>
                                    <p:anim calcmode="lin" valueType="num">
                                      <p:cBhvr additive="base">
                                        <p:cTn id="36"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7F6C-279A-1A9E-8D74-4AF4DD523040}"/>
              </a:ext>
            </a:extLst>
          </p:cNvPr>
          <p:cNvSpPr>
            <a:spLocks noGrp="1"/>
          </p:cNvSpPr>
          <p:nvPr>
            <p:ph type="title"/>
          </p:nvPr>
        </p:nvSpPr>
        <p:spPr>
          <a:xfrm>
            <a:off x="1389423" y="0"/>
            <a:ext cx="10018713" cy="1752599"/>
          </a:xfrm>
        </p:spPr>
        <p:txBody>
          <a:bodyPr/>
          <a:lstStyle/>
          <a:p>
            <a:r>
              <a:rPr lang="en-US" b="1" dirty="0"/>
              <a:t>BART Expansion Ridership – Cont’d.</a:t>
            </a:r>
          </a:p>
        </p:txBody>
      </p:sp>
      <p:pic>
        <p:nvPicPr>
          <p:cNvPr id="9" name="Content Placeholder 8" descr="Map&#10;&#10;Description automatically generated">
            <a:extLst>
              <a:ext uri="{FF2B5EF4-FFF2-40B4-BE49-F238E27FC236}">
                <a16:creationId xmlns:a16="http://schemas.microsoft.com/office/drawing/2014/main" id="{7C9146FF-279E-48C5-EBBE-FFAF125B24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1878" r="41381"/>
          <a:stretch/>
        </p:blipFill>
        <p:spPr>
          <a:xfrm>
            <a:off x="689790" y="2632047"/>
            <a:ext cx="2070340" cy="4133486"/>
          </a:xfrm>
          <a:prstGeom prst="rect">
            <a:avLst/>
          </a:prstGeom>
          <a:ln>
            <a:noFill/>
          </a:ln>
          <a:effectLst>
            <a:outerShdw blurRad="292100" dist="139700" dir="2700000" algn="tl" rotWithShape="0">
              <a:srgbClr val="333333">
                <a:alpha val="65000"/>
              </a:srgbClr>
            </a:outerShdw>
          </a:effectLst>
        </p:spPr>
      </p:pic>
      <p:pic>
        <p:nvPicPr>
          <p:cNvPr id="11" name="Picture 10" descr="Map&#10;&#10;Description automatically generated">
            <a:extLst>
              <a:ext uri="{FF2B5EF4-FFF2-40B4-BE49-F238E27FC236}">
                <a16:creationId xmlns:a16="http://schemas.microsoft.com/office/drawing/2014/main" id="{CF530CFD-8C84-4EF2-7BF6-A494ADA5692D}"/>
              </a:ext>
            </a:extLst>
          </p:cNvPr>
          <p:cNvPicPr>
            <a:picLocks noChangeAspect="1"/>
          </p:cNvPicPr>
          <p:nvPr/>
        </p:nvPicPr>
        <p:blipFill rotWithShape="1">
          <a:blip r:embed="rId3">
            <a:extLst>
              <a:ext uri="{28A0092B-C50C-407E-A947-70E740481C1C}">
                <a14:useLocalDpi xmlns:a14="http://schemas.microsoft.com/office/drawing/2010/main" val="0"/>
              </a:ext>
            </a:extLst>
          </a:blip>
          <a:srcRect l="32703" r="41890"/>
          <a:stretch/>
        </p:blipFill>
        <p:spPr>
          <a:xfrm>
            <a:off x="2875309" y="2632047"/>
            <a:ext cx="2070340" cy="4133486"/>
          </a:xfrm>
          <a:prstGeom prst="rect">
            <a:avLst/>
          </a:prstGeom>
          <a:ln>
            <a:noFill/>
          </a:ln>
          <a:effectLst>
            <a:outerShdw blurRad="292100" dist="139700" dir="2700000" algn="tl" rotWithShape="0">
              <a:srgbClr val="333333">
                <a:alpha val="65000"/>
              </a:srgbClr>
            </a:outerShdw>
          </a:effectLst>
        </p:spPr>
      </p:pic>
      <p:pic>
        <p:nvPicPr>
          <p:cNvPr id="13" name="Picture 12" descr="Map&#10;&#10;Description automatically generated with low confidence">
            <a:extLst>
              <a:ext uri="{FF2B5EF4-FFF2-40B4-BE49-F238E27FC236}">
                <a16:creationId xmlns:a16="http://schemas.microsoft.com/office/drawing/2014/main" id="{01F6B5DF-5BA6-BEF5-5C99-226867D14FA4}"/>
              </a:ext>
            </a:extLst>
          </p:cNvPr>
          <p:cNvPicPr>
            <a:picLocks noChangeAspect="1"/>
          </p:cNvPicPr>
          <p:nvPr/>
        </p:nvPicPr>
        <p:blipFill rotWithShape="1">
          <a:blip r:embed="rId4">
            <a:extLst>
              <a:ext uri="{28A0092B-C50C-407E-A947-70E740481C1C}">
                <a14:useLocalDpi xmlns:a14="http://schemas.microsoft.com/office/drawing/2010/main" val="0"/>
              </a:ext>
            </a:extLst>
          </a:blip>
          <a:srcRect l="32871" r="41761"/>
          <a:stretch/>
        </p:blipFill>
        <p:spPr>
          <a:xfrm>
            <a:off x="5060830" y="2625842"/>
            <a:ext cx="2070340" cy="4139691"/>
          </a:xfrm>
          <a:prstGeom prst="rect">
            <a:avLst/>
          </a:prstGeom>
          <a:ln>
            <a:noFill/>
          </a:ln>
          <a:effectLst>
            <a:outerShdw blurRad="292100" dist="139700" dir="2700000" algn="tl" rotWithShape="0">
              <a:srgbClr val="333333">
                <a:alpha val="65000"/>
              </a:srgbClr>
            </a:outerShdw>
          </a:effectLst>
        </p:spPr>
      </p:pic>
      <p:pic>
        <p:nvPicPr>
          <p:cNvPr id="15" name="Picture 14" descr="Map&#10;&#10;Description automatically generated with medium confidence">
            <a:extLst>
              <a:ext uri="{FF2B5EF4-FFF2-40B4-BE49-F238E27FC236}">
                <a16:creationId xmlns:a16="http://schemas.microsoft.com/office/drawing/2014/main" id="{E129DE01-FDEE-CE0E-D9D3-9046B9081C60}"/>
              </a:ext>
            </a:extLst>
          </p:cNvPr>
          <p:cNvPicPr>
            <a:picLocks noChangeAspect="1"/>
          </p:cNvPicPr>
          <p:nvPr/>
        </p:nvPicPr>
        <p:blipFill rotWithShape="1">
          <a:blip r:embed="rId5">
            <a:extLst>
              <a:ext uri="{28A0092B-C50C-407E-A947-70E740481C1C}">
                <a14:useLocalDpi xmlns:a14="http://schemas.microsoft.com/office/drawing/2010/main" val="0"/>
              </a:ext>
            </a:extLst>
          </a:blip>
          <a:srcRect l="32535" r="42054"/>
          <a:stretch/>
        </p:blipFill>
        <p:spPr>
          <a:xfrm>
            <a:off x="7246349" y="2625842"/>
            <a:ext cx="2070340" cy="4132742"/>
          </a:xfrm>
          <a:prstGeom prst="rect">
            <a:avLst/>
          </a:prstGeom>
          <a:ln>
            <a:noFill/>
          </a:ln>
          <a:effectLst>
            <a:outerShdw blurRad="292100" dist="139700" dir="2700000" algn="tl" rotWithShape="0">
              <a:srgbClr val="333333">
                <a:alpha val="65000"/>
              </a:srgbClr>
            </a:outerShdw>
          </a:effectLst>
        </p:spPr>
      </p:pic>
      <p:pic>
        <p:nvPicPr>
          <p:cNvPr id="17" name="Picture 16" descr="Map&#10;&#10;Description automatically generated">
            <a:extLst>
              <a:ext uri="{FF2B5EF4-FFF2-40B4-BE49-F238E27FC236}">
                <a16:creationId xmlns:a16="http://schemas.microsoft.com/office/drawing/2014/main" id="{AD696926-22ED-7F83-1472-A39A54DCDF0F}"/>
              </a:ext>
            </a:extLst>
          </p:cNvPr>
          <p:cNvPicPr>
            <a:picLocks noChangeAspect="1"/>
          </p:cNvPicPr>
          <p:nvPr/>
        </p:nvPicPr>
        <p:blipFill rotWithShape="1">
          <a:blip r:embed="rId6">
            <a:extLst>
              <a:ext uri="{28A0092B-C50C-407E-A947-70E740481C1C}">
                <a14:useLocalDpi xmlns:a14="http://schemas.microsoft.com/office/drawing/2010/main" val="0"/>
              </a:ext>
            </a:extLst>
          </a:blip>
          <a:srcRect l="32409" r="42180"/>
          <a:stretch/>
        </p:blipFill>
        <p:spPr>
          <a:xfrm>
            <a:off x="9431868" y="2625842"/>
            <a:ext cx="2070340" cy="4132742"/>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28471F05-0DEE-5293-029F-1A32A316B661}"/>
              </a:ext>
            </a:extLst>
          </p:cNvPr>
          <p:cNvSpPr txBox="1"/>
          <p:nvPr/>
        </p:nvSpPr>
        <p:spPr>
          <a:xfrm>
            <a:off x="1406675" y="1414045"/>
            <a:ext cx="10567279" cy="1077218"/>
          </a:xfrm>
          <a:prstGeom prst="rect">
            <a:avLst/>
          </a:prstGeom>
          <a:noFill/>
        </p:spPr>
        <p:txBody>
          <a:bodyPr wrap="square" rtlCol="0">
            <a:spAutoFit/>
          </a:bodyPr>
          <a:lstStyle/>
          <a:p>
            <a:pPr marL="285750" indent="-285750">
              <a:buClr>
                <a:schemeClr val="accent1">
                  <a:lumMod val="75000"/>
                </a:schemeClr>
              </a:buClr>
              <a:buSzPct val="145000"/>
              <a:buFont typeface="Arial" panose="020B0604020202020204" pitchFamily="34" charset="0"/>
              <a:buChar char="•"/>
            </a:pPr>
            <a:r>
              <a:rPr lang="en-US" sz="1600" dirty="0"/>
              <a:t>Taking a closer look at the two new stations and the previous terminal preceding them reveals the hidden trend.</a:t>
            </a:r>
          </a:p>
          <a:p>
            <a:pPr marL="285750" indent="-285750">
              <a:buClr>
                <a:schemeClr val="accent1">
                  <a:lumMod val="75000"/>
                </a:schemeClr>
              </a:buClr>
              <a:buSzPct val="145000"/>
              <a:buFont typeface="Arial" panose="020B0604020202020204" pitchFamily="34" charset="0"/>
              <a:buChar char="•"/>
            </a:pPr>
            <a:r>
              <a:rPr lang="en-US" sz="1600" dirty="0"/>
              <a:t>Despite ridership recovery between May and July 2020, Warm Springs, the previous terminal, faced a fall in ridership.</a:t>
            </a:r>
          </a:p>
          <a:p>
            <a:pPr marL="285750" indent="-285750">
              <a:buClr>
                <a:schemeClr val="accent1">
                  <a:lumMod val="75000"/>
                </a:schemeClr>
              </a:buClr>
              <a:buSzPct val="145000"/>
              <a:buFont typeface="Arial" panose="020B0604020202020204" pitchFamily="34" charset="0"/>
              <a:buChar char="•"/>
            </a:pPr>
            <a:r>
              <a:rPr lang="en-US" sz="1600" dirty="0"/>
              <a:t>At the same time, the two new stations, Milpitas and Berryessa, saw significant increases in ridership after opening.</a:t>
            </a:r>
          </a:p>
          <a:p>
            <a:pPr marL="285750" indent="-285750">
              <a:buClr>
                <a:schemeClr val="accent1">
                  <a:lumMod val="75000"/>
                </a:schemeClr>
              </a:buClr>
              <a:buSzPct val="145000"/>
              <a:buFont typeface="Arial" panose="020B0604020202020204" pitchFamily="34" charset="0"/>
              <a:buChar char="•"/>
            </a:pPr>
            <a:r>
              <a:rPr lang="en-US" sz="1600" dirty="0"/>
              <a:t>By September 2020 after the second COVID wave, ridership across all stations stabilized.</a:t>
            </a:r>
          </a:p>
        </p:txBody>
      </p:sp>
      <p:sp>
        <p:nvSpPr>
          <p:cNvPr id="19" name="TextBox 18">
            <a:extLst>
              <a:ext uri="{FF2B5EF4-FFF2-40B4-BE49-F238E27FC236}">
                <a16:creationId xmlns:a16="http://schemas.microsoft.com/office/drawing/2014/main" id="{C78162B7-8BDA-7EC2-E4D6-D63D48E0DA19}"/>
              </a:ext>
            </a:extLst>
          </p:cNvPr>
          <p:cNvSpPr txBox="1"/>
          <p:nvPr/>
        </p:nvSpPr>
        <p:spPr>
          <a:xfrm>
            <a:off x="1172084" y="2746610"/>
            <a:ext cx="1105752" cy="369332"/>
          </a:xfrm>
          <a:prstGeom prst="rect">
            <a:avLst/>
          </a:prstGeom>
          <a:noFill/>
        </p:spPr>
        <p:txBody>
          <a:bodyPr wrap="none" rtlCol="0">
            <a:spAutoFit/>
          </a:bodyPr>
          <a:lstStyle/>
          <a:p>
            <a:r>
              <a:rPr lang="en-US" b="1" dirty="0"/>
              <a:t>May 2020</a:t>
            </a:r>
          </a:p>
        </p:txBody>
      </p:sp>
      <p:sp>
        <p:nvSpPr>
          <p:cNvPr id="20" name="TextBox 19">
            <a:extLst>
              <a:ext uri="{FF2B5EF4-FFF2-40B4-BE49-F238E27FC236}">
                <a16:creationId xmlns:a16="http://schemas.microsoft.com/office/drawing/2014/main" id="{C7D14AF7-6AAF-EB0B-0F8F-92E62196376F}"/>
              </a:ext>
            </a:extLst>
          </p:cNvPr>
          <p:cNvSpPr txBox="1"/>
          <p:nvPr/>
        </p:nvSpPr>
        <p:spPr>
          <a:xfrm>
            <a:off x="3334359" y="2746610"/>
            <a:ext cx="1152239" cy="369332"/>
          </a:xfrm>
          <a:prstGeom prst="rect">
            <a:avLst/>
          </a:prstGeom>
          <a:noFill/>
        </p:spPr>
        <p:txBody>
          <a:bodyPr wrap="none" rtlCol="0">
            <a:spAutoFit/>
          </a:bodyPr>
          <a:lstStyle/>
          <a:p>
            <a:r>
              <a:rPr lang="en-US" b="1" dirty="0"/>
              <a:t>June 2020</a:t>
            </a:r>
          </a:p>
        </p:txBody>
      </p:sp>
      <p:sp>
        <p:nvSpPr>
          <p:cNvPr id="21" name="TextBox 20">
            <a:extLst>
              <a:ext uri="{FF2B5EF4-FFF2-40B4-BE49-F238E27FC236}">
                <a16:creationId xmlns:a16="http://schemas.microsoft.com/office/drawing/2014/main" id="{CCE4EC36-DCED-A311-292F-380329F05A3F}"/>
              </a:ext>
            </a:extLst>
          </p:cNvPr>
          <p:cNvSpPr txBox="1"/>
          <p:nvPr/>
        </p:nvSpPr>
        <p:spPr>
          <a:xfrm>
            <a:off x="5555147" y="2750022"/>
            <a:ext cx="1081706" cy="369332"/>
          </a:xfrm>
          <a:prstGeom prst="rect">
            <a:avLst/>
          </a:prstGeom>
          <a:noFill/>
        </p:spPr>
        <p:txBody>
          <a:bodyPr wrap="none" rtlCol="0">
            <a:spAutoFit/>
          </a:bodyPr>
          <a:lstStyle/>
          <a:p>
            <a:r>
              <a:rPr lang="en-US" b="1" dirty="0"/>
              <a:t>July 2020</a:t>
            </a:r>
          </a:p>
        </p:txBody>
      </p:sp>
      <p:sp>
        <p:nvSpPr>
          <p:cNvPr id="22" name="TextBox 21">
            <a:extLst>
              <a:ext uri="{FF2B5EF4-FFF2-40B4-BE49-F238E27FC236}">
                <a16:creationId xmlns:a16="http://schemas.microsoft.com/office/drawing/2014/main" id="{238E8861-BAD6-E301-ADDA-4E8D2A31AB3F}"/>
              </a:ext>
            </a:extLst>
          </p:cNvPr>
          <p:cNvSpPr txBox="1"/>
          <p:nvPr/>
        </p:nvSpPr>
        <p:spPr>
          <a:xfrm>
            <a:off x="7580365" y="2746610"/>
            <a:ext cx="1402307" cy="369332"/>
          </a:xfrm>
          <a:prstGeom prst="rect">
            <a:avLst/>
          </a:prstGeom>
          <a:noFill/>
        </p:spPr>
        <p:txBody>
          <a:bodyPr wrap="none" rtlCol="0">
            <a:spAutoFit/>
          </a:bodyPr>
          <a:lstStyle/>
          <a:p>
            <a:r>
              <a:rPr lang="en-US" b="1" dirty="0"/>
              <a:t>August 2020</a:t>
            </a:r>
          </a:p>
        </p:txBody>
      </p:sp>
      <p:sp>
        <p:nvSpPr>
          <p:cNvPr id="23" name="TextBox 22">
            <a:extLst>
              <a:ext uri="{FF2B5EF4-FFF2-40B4-BE49-F238E27FC236}">
                <a16:creationId xmlns:a16="http://schemas.microsoft.com/office/drawing/2014/main" id="{6B0E075D-2C9E-2018-7FF1-DE89BAEC85AA}"/>
              </a:ext>
            </a:extLst>
          </p:cNvPr>
          <p:cNvSpPr txBox="1"/>
          <p:nvPr/>
        </p:nvSpPr>
        <p:spPr>
          <a:xfrm>
            <a:off x="9568715" y="2746610"/>
            <a:ext cx="1796646" cy="369332"/>
          </a:xfrm>
          <a:prstGeom prst="rect">
            <a:avLst/>
          </a:prstGeom>
          <a:noFill/>
        </p:spPr>
        <p:txBody>
          <a:bodyPr wrap="none" rtlCol="0">
            <a:spAutoFit/>
          </a:bodyPr>
          <a:lstStyle/>
          <a:p>
            <a:r>
              <a:rPr lang="en-US" b="1" dirty="0"/>
              <a:t>September 2020</a:t>
            </a:r>
          </a:p>
        </p:txBody>
      </p:sp>
    </p:spTree>
    <p:extLst>
      <p:ext uri="{BB962C8B-B14F-4D97-AF65-F5344CB8AC3E}">
        <p14:creationId xmlns:p14="http://schemas.microsoft.com/office/powerpoint/2010/main" val="161797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 calcmode="lin" valueType="num">
                                      <p:cBhvr additive="base">
                                        <p:cTn id="1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8">
                                            <p:txEl>
                                              <p:pRg st="1" end="1"/>
                                            </p:txEl>
                                          </p:spTgt>
                                        </p:tgtEl>
                                        <p:attrNameLst>
                                          <p:attrName>style.visibility</p:attrName>
                                        </p:attrNameLst>
                                      </p:cBhvr>
                                      <p:to>
                                        <p:strVal val="visible"/>
                                      </p:to>
                                    </p:set>
                                    <p:anim calcmode="lin" valueType="num">
                                      <p:cBhvr additive="base">
                                        <p:cTn id="18"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8">
                                            <p:txEl>
                                              <p:pRg st="2" end="2"/>
                                            </p:txEl>
                                          </p:spTgt>
                                        </p:tgtEl>
                                        <p:attrNameLst>
                                          <p:attrName>style.visibility</p:attrName>
                                        </p:attrNameLst>
                                      </p:cBhvr>
                                      <p:to>
                                        <p:strVal val="visible"/>
                                      </p:to>
                                    </p:set>
                                    <p:anim calcmode="lin" valueType="num">
                                      <p:cBhvr additive="base">
                                        <p:cTn id="24"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8">
                                            <p:txEl>
                                              <p:pRg st="3" end="3"/>
                                            </p:txEl>
                                          </p:spTgt>
                                        </p:tgtEl>
                                        <p:attrNameLst>
                                          <p:attrName>style.visibility</p:attrName>
                                        </p:attrNameLst>
                                      </p:cBhvr>
                                      <p:to>
                                        <p:strVal val="visible"/>
                                      </p:to>
                                    </p:set>
                                    <p:anim calcmode="lin" valueType="num">
                                      <p:cBhvr additive="base">
                                        <p:cTn id="30"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B92D9-EEC5-7628-55C6-E57DE6EE018A}"/>
              </a:ext>
            </a:extLst>
          </p:cNvPr>
          <p:cNvSpPr>
            <a:spLocks noGrp="1"/>
          </p:cNvSpPr>
          <p:nvPr>
            <p:ph type="title"/>
          </p:nvPr>
        </p:nvSpPr>
        <p:spPr>
          <a:xfrm>
            <a:off x="1484312" y="685800"/>
            <a:ext cx="4278928" cy="1752599"/>
          </a:xfrm>
        </p:spPr>
        <p:txBody>
          <a:bodyPr>
            <a:normAutofit/>
          </a:bodyPr>
          <a:lstStyle/>
          <a:p>
            <a:r>
              <a:rPr lang="en-US" b="1" dirty="0"/>
              <a:t>BART Expansion Ridership – Cont’d.</a:t>
            </a:r>
          </a:p>
        </p:txBody>
      </p:sp>
      <p:sp>
        <p:nvSpPr>
          <p:cNvPr id="9" name="Content Placeholder 8">
            <a:extLst>
              <a:ext uri="{FF2B5EF4-FFF2-40B4-BE49-F238E27FC236}">
                <a16:creationId xmlns:a16="http://schemas.microsoft.com/office/drawing/2014/main" id="{52FD83D1-27CC-D99C-AC1B-C385551149A4}"/>
              </a:ext>
            </a:extLst>
          </p:cNvPr>
          <p:cNvSpPr>
            <a:spLocks noGrp="1"/>
          </p:cNvSpPr>
          <p:nvPr>
            <p:ph idx="1"/>
          </p:nvPr>
        </p:nvSpPr>
        <p:spPr>
          <a:xfrm>
            <a:off x="1379538" y="2139353"/>
            <a:ext cx="4716462" cy="4175184"/>
          </a:xfrm>
        </p:spPr>
        <p:txBody>
          <a:bodyPr>
            <a:normAutofit/>
          </a:bodyPr>
          <a:lstStyle/>
          <a:p>
            <a:r>
              <a:rPr lang="en-US" sz="2000" dirty="0"/>
              <a:t>This bubble chart for entering ridership and percent change from previous month for June 2020 highlights this trend.</a:t>
            </a:r>
          </a:p>
          <a:p>
            <a:r>
              <a:rPr lang="en-US" sz="2000" b="1" dirty="0">
                <a:solidFill>
                  <a:srgbClr val="FF0000"/>
                </a:solidFill>
              </a:rPr>
              <a:t>Warm Springs</a:t>
            </a:r>
            <a:r>
              <a:rPr lang="en-US" sz="2000" dirty="0"/>
              <a:t>, the previous terminal, is the only station in the whole system during this month to see a decrease in ridership.</a:t>
            </a:r>
          </a:p>
          <a:p>
            <a:r>
              <a:rPr lang="en-US" sz="2000" b="1" dirty="0">
                <a:solidFill>
                  <a:schemeClr val="accent3">
                    <a:lumMod val="75000"/>
                  </a:schemeClr>
                </a:solidFill>
              </a:rPr>
              <a:t>Berryessa</a:t>
            </a:r>
            <a:r>
              <a:rPr lang="en-US" sz="2000" dirty="0"/>
              <a:t> and </a:t>
            </a:r>
            <a:r>
              <a:rPr lang="en-US" sz="2000" b="1" dirty="0">
                <a:solidFill>
                  <a:srgbClr val="7030A0"/>
                </a:solidFill>
              </a:rPr>
              <a:t>Milpitas</a:t>
            </a:r>
            <a:r>
              <a:rPr lang="en-US" sz="2000" dirty="0"/>
              <a:t>, the two newest stations, saw the largest increases in ridership, being the </a:t>
            </a:r>
            <a:r>
              <a:rPr lang="en-US" sz="2000" b="1" dirty="0">
                <a:solidFill>
                  <a:srgbClr val="0070C0"/>
                </a:solidFill>
              </a:rPr>
              <a:t>darkest blue.</a:t>
            </a:r>
          </a:p>
        </p:txBody>
      </p:sp>
      <p:pic>
        <p:nvPicPr>
          <p:cNvPr id="5" name="Content Placeholder 4" descr="Chart, bubble chart&#10;&#10;Description automatically generated">
            <a:extLst>
              <a:ext uri="{FF2B5EF4-FFF2-40B4-BE49-F238E27FC236}">
                <a16:creationId xmlns:a16="http://schemas.microsoft.com/office/drawing/2014/main" id="{10B7DF6E-0E63-FF6E-7E9C-4C4989209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407" y="1114668"/>
            <a:ext cx="4744154" cy="4340901"/>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C693101-82D1-3666-60CC-5FD0C47857A1}"/>
              </a:ext>
            </a:extLst>
          </p:cNvPr>
          <p:cNvSpPr txBox="1"/>
          <p:nvPr/>
        </p:nvSpPr>
        <p:spPr>
          <a:xfrm>
            <a:off x="6992638" y="697134"/>
            <a:ext cx="3613746" cy="369332"/>
          </a:xfrm>
          <a:prstGeom prst="rect">
            <a:avLst/>
          </a:prstGeom>
          <a:noFill/>
        </p:spPr>
        <p:txBody>
          <a:bodyPr wrap="none" rtlCol="0">
            <a:spAutoFit/>
          </a:bodyPr>
          <a:lstStyle/>
          <a:p>
            <a:r>
              <a:rPr lang="en-US" b="1" dirty="0"/>
              <a:t>Ridership and Changes – June 2020</a:t>
            </a:r>
          </a:p>
        </p:txBody>
      </p:sp>
      <p:sp>
        <p:nvSpPr>
          <p:cNvPr id="7" name="Rectangle 6">
            <a:extLst>
              <a:ext uri="{FF2B5EF4-FFF2-40B4-BE49-F238E27FC236}">
                <a16:creationId xmlns:a16="http://schemas.microsoft.com/office/drawing/2014/main" id="{F0FC25A1-EBF1-1350-837A-D46BCEFA1895}"/>
              </a:ext>
            </a:extLst>
          </p:cNvPr>
          <p:cNvSpPr/>
          <p:nvPr/>
        </p:nvSpPr>
        <p:spPr>
          <a:xfrm>
            <a:off x="7927674" y="1532203"/>
            <a:ext cx="370937" cy="3828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2F7D04A-DC0F-2BC1-3B5C-C47469633800}"/>
              </a:ext>
            </a:extLst>
          </p:cNvPr>
          <p:cNvSpPr/>
          <p:nvPr/>
        </p:nvSpPr>
        <p:spPr>
          <a:xfrm>
            <a:off x="9020352" y="2701503"/>
            <a:ext cx="399692" cy="4150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0506753-95B0-C601-F1E4-AD6A8351AA21}"/>
              </a:ext>
            </a:extLst>
          </p:cNvPr>
          <p:cNvSpPr/>
          <p:nvPr/>
        </p:nvSpPr>
        <p:spPr>
          <a:xfrm>
            <a:off x="8189341" y="4261249"/>
            <a:ext cx="370937" cy="38286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AC51C3A-D220-EF9C-499C-18DFB628D360}"/>
              </a:ext>
            </a:extLst>
          </p:cNvPr>
          <p:cNvSpPr txBox="1"/>
          <p:nvPr/>
        </p:nvSpPr>
        <p:spPr>
          <a:xfrm>
            <a:off x="6242552" y="5915399"/>
            <a:ext cx="4367158" cy="923330"/>
          </a:xfrm>
          <a:prstGeom prst="rect">
            <a:avLst/>
          </a:prstGeom>
          <a:noFill/>
        </p:spPr>
        <p:txBody>
          <a:bodyPr wrap="none" rtlCol="0">
            <a:spAutoFit/>
          </a:bodyPr>
          <a:lstStyle/>
          <a:p>
            <a:r>
              <a:rPr lang="en-US" b="1" dirty="0">
                <a:solidFill>
                  <a:srgbClr val="FF0000"/>
                </a:solidFill>
              </a:rPr>
              <a:t>Red: Warm Springs Station</a:t>
            </a:r>
          </a:p>
          <a:p>
            <a:r>
              <a:rPr lang="en-US" b="1" dirty="0">
                <a:solidFill>
                  <a:schemeClr val="accent3">
                    <a:lumMod val="75000"/>
                  </a:schemeClr>
                </a:solidFill>
              </a:rPr>
              <a:t>Orange: Berryessa/North San Jose Station</a:t>
            </a:r>
          </a:p>
          <a:p>
            <a:r>
              <a:rPr lang="en-US" b="1" dirty="0">
                <a:solidFill>
                  <a:srgbClr val="7030A0"/>
                </a:solidFill>
              </a:rPr>
              <a:t>Purple: Milpitas Station</a:t>
            </a:r>
          </a:p>
        </p:txBody>
      </p:sp>
    </p:spTree>
    <p:extLst>
      <p:ext uri="{BB962C8B-B14F-4D97-AF65-F5344CB8AC3E}">
        <p14:creationId xmlns:p14="http://schemas.microsoft.com/office/powerpoint/2010/main" val="319011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additive="base">
                                        <p:cTn id="12"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 calcmode="lin" valueType="num">
                                      <p:cBhvr additive="base">
                                        <p:cTn id="18"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1" end="1"/>
                                            </p:txEl>
                                          </p:spTgt>
                                        </p:tgtEl>
                                        <p:attrNameLst>
                                          <p:attrName>ppt_y</p:attrName>
                                        </p:attrNameLst>
                                      </p:cBhvr>
                                      <p:tavLst>
                                        <p:tav tm="0">
                                          <p:val>
                                            <p:strVal val="1+#ppt_h/2"/>
                                          </p:val>
                                        </p:tav>
                                        <p:tav tm="100000">
                                          <p:val>
                                            <p:strVal val="#ppt_y"/>
                                          </p:val>
                                        </p:tav>
                                      </p:tavLst>
                                    </p:anim>
                                  </p:childTnLst>
                                </p:cTn>
                              </p:par>
                              <p:par>
                                <p:cTn id="20" presetID="10" presetClass="entr" presetSubtype="0" fill="hold" grpId="0" nodeType="withEffect">
                                  <p:stCondLst>
                                    <p:cond delay="7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2" presetClass="entr" presetSubtype="4" fill="hold" nodeType="withEffect">
                                  <p:stCondLst>
                                    <p:cond delay="1400"/>
                                  </p:stCondLst>
                                  <p:childTnLst>
                                    <p:set>
                                      <p:cBhvr>
                                        <p:cTn id="24" dur="1" fill="hold">
                                          <p:stCondLst>
                                            <p:cond delay="0"/>
                                          </p:stCondLst>
                                        </p:cTn>
                                        <p:tgtEl>
                                          <p:spTgt spid="11">
                                            <p:txEl>
                                              <p:pRg st="0" end="0"/>
                                            </p:txEl>
                                          </p:spTgt>
                                        </p:tgtEl>
                                        <p:attrNameLst>
                                          <p:attrName>style.visibility</p:attrName>
                                        </p:attrNameLst>
                                      </p:cBhvr>
                                      <p:to>
                                        <p:strVal val="visible"/>
                                      </p:to>
                                    </p:set>
                                    <p:anim calcmode="lin" valueType="num">
                                      <p:cBhvr additive="base">
                                        <p:cTn id="2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 calcmode="lin" valueType="num">
                                      <p:cBhvr additive="base">
                                        <p:cTn id="31"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2" end="2"/>
                                            </p:txEl>
                                          </p:spTgt>
                                        </p:tgtEl>
                                        <p:attrNameLst>
                                          <p:attrName>ppt_y</p:attrName>
                                        </p:attrNameLst>
                                      </p:cBhvr>
                                      <p:tavLst>
                                        <p:tav tm="0">
                                          <p:val>
                                            <p:strVal val="1+#ppt_h/2"/>
                                          </p:val>
                                        </p:tav>
                                        <p:tav tm="100000">
                                          <p:val>
                                            <p:strVal val="#ppt_y"/>
                                          </p:val>
                                        </p:tav>
                                      </p:tavLst>
                                    </p:anim>
                                  </p:childTnLst>
                                </p:cTn>
                              </p:par>
                              <p:par>
                                <p:cTn id="33" presetID="10" presetClass="entr" presetSubtype="0" fill="hold" grpId="0" nodeType="withEffect">
                                  <p:stCondLst>
                                    <p:cond delay="7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70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2" presetClass="entr" presetSubtype="4" fill="hold" nodeType="withEffect">
                                  <p:stCondLst>
                                    <p:cond delay="1400"/>
                                  </p:stCondLst>
                                  <p:childTnLst>
                                    <p:set>
                                      <p:cBhvr>
                                        <p:cTn id="40" dur="1" fill="hold">
                                          <p:stCondLst>
                                            <p:cond delay="0"/>
                                          </p:stCondLst>
                                        </p:cTn>
                                        <p:tgtEl>
                                          <p:spTgt spid="11">
                                            <p:txEl>
                                              <p:pRg st="1" end="1"/>
                                            </p:txEl>
                                          </p:spTgt>
                                        </p:tgtEl>
                                        <p:attrNameLst>
                                          <p:attrName>style.visibility</p:attrName>
                                        </p:attrNameLst>
                                      </p:cBhvr>
                                      <p:to>
                                        <p:strVal val="visible"/>
                                      </p:to>
                                    </p:set>
                                    <p:anim calcmode="lin" valueType="num">
                                      <p:cBhvr additive="base">
                                        <p:cTn id="4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1400"/>
                                  </p:stCondLst>
                                  <p:childTnLst>
                                    <p:set>
                                      <p:cBhvr>
                                        <p:cTn id="44" dur="1" fill="hold">
                                          <p:stCondLst>
                                            <p:cond delay="0"/>
                                          </p:stCondLst>
                                        </p:cTn>
                                        <p:tgtEl>
                                          <p:spTgt spid="11">
                                            <p:txEl>
                                              <p:pRg st="2" end="2"/>
                                            </p:txEl>
                                          </p:spTgt>
                                        </p:tgtEl>
                                        <p:attrNameLst>
                                          <p:attrName>style.visibility</p:attrName>
                                        </p:attrNameLst>
                                      </p:cBhvr>
                                      <p:to>
                                        <p:strVal val="visible"/>
                                      </p:to>
                                    </p:set>
                                    <p:anim calcmode="lin" valueType="num">
                                      <p:cBhvr additive="base">
                                        <p:cTn id="4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70616-CFA3-8FDC-2B55-518CF37043C8}"/>
              </a:ext>
            </a:extLst>
          </p:cNvPr>
          <p:cNvSpPr>
            <a:spLocks noGrp="1"/>
          </p:cNvSpPr>
          <p:nvPr>
            <p:ph type="title"/>
          </p:nvPr>
        </p:nvSpPr>
        <p:spPr>
          <a:xfrm>
            <a:off x="1484312" y="685800"/>
            <a:ext cx="3294722" cy="1752599"/>
          </a:xfrm>
        </p:spPr>
        <p:txBody>
          <a:bodyPr>
            <a:normAutofit/>
          </a:bodyPr>
          <a:lstStyle/>
          <a:p>
            <a:pPr>
              <a:lnSpc>
                <a:spcPct val="90000"/>
              </a:lnSpc>
            </a:pPr>
            <a:r>
              <a:rPr lang="en-US" sz="3000" b="1" dirty="0"/>
              <a:t>BART Expansion Ridership – Cont’d.</a:t>
            </a:r>
            <a:endParaRPr lang="en-US" sz="3000" dirty="0"/>
          </a:p>
        </p:txBody>
      </p:sp>
      <p:sp>
        <p:nvSpPr>
          <p:cNvPr id="11" name="Content Placeholder 8">
            <a:extLst>
              <a:ext uri="{FF2B5EF4-FFF2-40B4-BE49-F238E27FC236}">
                <a16:creationId xmlns:a16="http://schemas.microsoft.com/office/drawing/2014/main" id="{F4D68E32-53A5-FC41-E4EE-907DA16CEBF8}"/>
              </a:ext>
            </a:extLst>
          </p:cNvPr>
          <p:cNvSpPr>
            <a:spLocks noGrp="1"/>
          </p:cNvSpPr>
          <p:nvPr>
            <p:ph idx="1"/>
          </p:nvPr>
        </p:nvSpPr>
        <p:spPr>
          <a:xfrm>
            <a:off x="1276709" y="1958196"/>
            <a:ext cx="3718018" cy="4063041"/>
          </a:xfrm>
        </p:spPr>
        <p:txBody>
          <a:bodyPr>
            <a:normAutofit/>
          </a:bodyPr>
          <a:lstStyle/>
          <a:p>
            <a:r>
              <a:rPr lang="en-US" sz="1800" dirty="0"/>
              <a:t>When taking a closer look at the entering ridership of Warm Springs in 2020-2021, the anomaly can be found.</a:t>
            </a:r>
          </a:p>
          <a:p>
            <a:r>
              <a:rPr lang="en-US" sz="1800" dirty="0"/>
              <a:t>Despite the rest of the system recovering ridership in the May 2020-July 2020, Warm Springs has a noticeable decrease in ridership right after the opening of the new stations.</a:t>
            </a:r>
          </a:p>
          <a:p>
            <a:r>
              <a:rPr lang="en-US" sz="1800" dirty="0"/>
              <a:t>This drop in ridership is right in the middle of this recovery period.</a:t>
            </a:r>
          </a:p>
        </p:txBody>
      </p:sp>
      <p:pic>
        <p:nvPicPr>
          <p:cNvPr id="5" name="Content Placeholder 4" descr="Chart&#10;&#10;Description automatically generated">
            <a:extLst>
              <a:ext uri="{FF2B5EF4-FFF2-40B4-BE49-F238E27FC236}">
                <a16:creationId xmlns:a16="http://schemas.microsoft.com/office/drawing/2014/main" id="{2FFD4301-0409-C5A3-609A-49C5D8C38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8177" y="1011765"/>
            <a:ext cx="5943409" cy="4546708"/>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6AFB07B7-6944-66EE-0823-1B230D2C4F8D}"/>
              </a:ext>
            </a:extLst>
          </p:cNvPr>
          <p:cNvSpPr txBox="1"/>
          <p:nvPr/>
        </p:nvSpPr>
        <p:spPr>
          <a:xfrm>
            <a:off x="5954593" y="573420"/>
            <a:ext cx="4308359" cy="369332"/>
          </a:xfrm>
          <a:prstGeom prst="rect">
            <a:avLst/>
          </a:prstGeom>
          <a:noFill/>
        </p:spPr>
        <p:txBody>
          <a:bodyPr wrap="none" rtlCol="0">
            <a:spAutoFit/>
          </a:bodyPr>
          <a:lstStyle/>
          <a:p>
            <a:r>
              <a:rPr lang="en-US" b="1" dirty="0"/>
              <a:t>Warm Springs – Total Ridership 2020-2021</a:t>
            </a:r>
          </a:p>
        </p:txBody>
      </p:sp>
      <p:cxnSp>
        <p:nvCxnSpPr>
          <p:cNvPr id="7" name="Straight Arrow Connector 6">
            <a:extLst>
              <a:ext uri="{FF2B5EF4-FFF2-40B4-BE49-F238E27FC236}">
                <a16:creationId xmlns:a16="http://schemas.microsoft.com/office/drawing/2014/main" id="{1EEEE20D-D650-6A8B-A38A-B4E062B543CA}"/>
              </a:ext>
            </a:extLst>
          </p:cNvPr>
          <p:cNvCxnSpPr>
            <a:cxnSpLocks/>
          </p:cNvCxnSpPr>
          <p:nvPr/>
        </p:nvCxnSpPr>
        <p:spPr>
          <a:xfrm>
            <a:off x="7125418" y="3723960"/>
            <a:ext cx="0" cy="1331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7DBADED-AA22-4B8D-57F6-3FFF05154197}"/>
              </a:ext>
            </a:extLst>
          </p:cNvPr>
          <p:cNvSpPr txBox="1"/>
          <p:nvPr/>
        </p:nvSpPr>
        <p:spPr>
          <a:xfrm>
            <a:off x="6741542" y="3393229"/>
            <a:ext cx="2320506" cy="307777"/>
          </a:xfrm>
          <a:prstGeom prst="rect">
            <a:avLst/>
          </a:prstGeom>
          <a:noFill/>
        </p:spPr>
        <p:txBody>
          <a:bodyPr wrap="square" rtlCol="0">
            <a:spAutoFit/>
          </a:bodyPr>
          <a:lstStyle/>
          <a:p>
            <a:r>
              <a:rPr lang="en-US" sz="1400" dirty="0"/>
              <a:t>Second wave of COVID</a:t>
            </a:r>
          </a:p>
        </p:txBody>
      </p:sp>
      <p:cxnSp>
        <p:nvCxnSpPr>
          <p:cNvPr id="10" name="Straight Arrow Connector 9">
            <a:extLst>
              <a:ext uri="{FF2B5EF4-FFF2-40B4-BE49-F238E27FC236}">
                <a16:creationId xmlns:a16="http://schemas.microsoft.com/office/drawing/2014/main" id="{76383EB6-0E66-6DA3-F3F4-9F0D3389DC0E}"/>
              </a:ext>
            </a:extLst>
          </p:cNvPr>
          <p:cNvCxnSpPr>
            <a:cxnSpLocks/>
          </p:cNvCxnSpPr>
          <p:nvPr/>
        </p:nvCxnSpPr>
        <p:spPr>
          <a:xfrm>
            <a:off x="6648091" y="2438399"/>
            <a:ext cx="0" cy="25277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D12382B-17FA-4654-6DB9-D5A79AECB1ED}"/>
              </a:ext>
            </a:extLst>
          </p:cNvPr>
          <p:cNvSpPr txBox="1"/>
          <p:nvPr/>
        </p:nvSpPr>
        <p:spPr>
          <a:xfrm>
            <a:off x="6272840" y="2099845"/>
            <a:ext cx="3069567" cy="307777"/>
          </a:xfrm>
          <a:prstGeom prst="rect">
            <a:avLst/>
          </a:prstGeom>
          <a:noFill/>
        </p:spPr>
        <p:txBody>
          <a:bodyPr wrap="square" rtlCol="0">
            <a:spAutoFit/>
          </a:bodyPr>
          <a:lstStyle/>
          <a:p>
            <a:r>
              <a:rPr lang="en-US" sz="1400" dirty="0"/>
              <a:t>Dip in ridership during recovery period</a:t>
            </a:r>
          </a:p>
        </p:txBody>
      </p:sp>
    </p:spTree>
    <p:extLst>
      <p:ext uri="{BB962C8B-B14F-4D97-AF65-F5344CB8AC3E}">
        <p14:creationId xmlns:p14="http://schemas.microsoft.com/office/powerpoint/2010/main" val="374728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 calcmode="lin" valueType="num">
                                      <p:cBhvr additive="base">
                                        <p:cTn id="1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 calcmode="lin" valueType="num">
                                      <p:cBhvr additive="base">
                                        <p:cTn id="18"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20" presetID="10" presetClass="entr" presetSubtype="0" fill="hold" nodeType="withEffect">
                                  <p:stCondLst>
                                    <p:cond delay="7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1">
                                            <p:txEl>
                                              <p:pRg st="2" end="2"/>
                                            </p:txEl>
                                          </p:spTgt>
                                        </p:tgtEl>
                                        <p:attrNameLst>
                                          <p:attrName>style.visibility</p:attrName>
                                        </p:attrNameLst>
                                      </p:cBhvr>
                                      <p:to>
                                        <p:strVal val="visible"/>
                                      </p:to>
                                    </p:set>
                                    <p:anim calcmode="lin" valueType="num">
                                      <p:cBhvr additive="base">
                                        <p:cTn id="30"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32" presetID="10" presetClass="entr" presetSubtype="0" fill="hold" grpId="0" nodeType="withEffect">
                                  <p:stCondLst>
                                    <p:cond delay="70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7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03" name="Group 4102">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4104"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4105"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106"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107"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108"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109"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4098" name="Picture 2" descr="El Cerrito del Norte art walls">
            <a:extLst>
              <a:ext uri="{FF2B5EF4-FFF2-40B4-BE49-F238E27FC236}">
                <a16:creationId xmlns:a16="http://schemas.microsoft.com/office/drawing/2014/main" id="{28A20627-45EC-8DD4-25B6-528813D7626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998" b="573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111" name="Rectangle 4110">
            <a:extLst>
              <a:ext uri="{FF2B5EF4-FFF2-40B4-BE49-F238E27FC236}">
                <a16:creationId xmlns:a16="http://schemas.microsoft.com/office/drawing/2014/main" id="{C2A2366C-96BE-4587-BABC-529047265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557" y="3336063"/>
            <a:ext cx="7055369" cy="228613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B6F5D8-35F2-24B0-AC07-429419386CFB}"/>
              </a:ext>
            </a:extLst>
          </p:cNvPr>
          <p:cNvSpPr>
            <a:spLocks noGrp="1"/>
          </p:cNvSpPr>
          <p:nvPr>
            <p:ph type="title"/>
          </p:nvPr>
        </p:nvSpPr>
        <p:spPr>
          <a:xfrm>
            <a:off x="4830184" y="3531612"/>
            <a:ext cx="6672838" cy="1414311"/>
          </a:xfrm>
        </p:spPr>
        <p:txBody>
          <a:bodyPr vert="horz" lIns="91440" tIns="45720" rIns="91440" bIns="45720" rtlCol="0" anchor="b">
            <a:normAutofit/>
          </a:bodyPr>
          <a:lstStyle/>
          <a:p>
            <a:pPr algn="r">
              <a:lnSpc>
                <a:spcPct val="90000"/>
              </a:lnSpc>
            </a:pPr>
            <a:r>
              <a:rPr lang="en-US" sz="4800" b="1" dirty="0"/>
              <a:t>Station Modernization Effect on BART</a:t>
            </a:r>
          </a:p>
        </p:txBody>
      </p:sp>
    </p:spTree>
    <p:extLst>
      <p:ext uri="{BB962C8B-B14F-4D97-AF65-F5344CB8AC3E}">
        <p14:creationId xmlns:p14="http://schemas.microsoft.com/office/powerpoint/2010/main" val="24626127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A4B91-348F-E727-AB99-2B437F738D87}"/>
              </a:ext>
            </a:extLst>
          </p:cNvPr>
          <p:cNvSpPr>
            <a:spLocks noGrp="1"/>
          </p:cNvSpPr>
          <p:nvPr>
            <p:ph type="title"/>
          </p:nvPr>
        </p:nvSpPr>
        <p:spPr/>
        <p:txBody>
          <a:bodyPr/>
          <a:lstStyle/>
          <a:p>
            <a:r>
              <a:rPr lang="en-US" b="1" dirty="0"/>
              <a:t>Objective</a:t>
            </a:r>
          </a:p>
        </p:txBody>
      </p:sp>
      <p:sp>
        <p:nvSpPr>
          <p:cNvPr id="3" name="Content Placeholder 2">
            <a:extLst>
              <a:ext uri="{FF2B5EF4-FFF2-40B4-BE49-F238E27FC236}">
                <a16:creationId xmlns:a16="http://schemas.microsoft.com/office/drawing/2014/main" id="{9B70A740-DE03-B6AF-3D98-4FD0668EE4C9}"/>
              </a:ext>
            </a:extLst>
          </p:cNvPr>
          <p:cNvSpPr>
            <a:spLocks noGrp="1"/>
          </p:cNvSpPr>
          <p:nvPr>
            <p:ph idx="1"/>
          </p:nvPr>
        </p:nvSpPr>
        <p:spPr>
          <a:xfrm>
            <a:off x="1484311" y="2054523"/>
            <a:ext cx="10018713" cy="3380119"/>
          </a:xfrm>
        </p:spPr>
        <p:txBody>
          <a:bodyPr/>
          <a:lstStyle/>
          <a:p>
            <a:pPr marL="0" indent="0">
              <a:buNone/>
            </a:pPr>
            <a:r>
              <a:rPr lang="en-US" b="1" dirty="0">
                <a:solidFill>
                  <a:schemeClr val="accent1"/>
                </a:solidFill>
              </a:rPr>
              <a:t>Investigate</a:t>
            </a:r>
            <a:r>
              <a:rPr lang="en-US" dirty="0"/>
              <a:t> ridership data for the Bay Area Rapid Transit (BART) system between the years 2020-2021.</a:t>
            </a:r>
          </a:p>
          <a:p>
            <a:pPr marL="0" indent="0">
              <a:buNone/>
            </a:pPr>
            <a:r>
              <a:rPr lang="en-US" b="1" dirty="0">
                <a:solidFill>
                  <a:schemeClr val="accent1"/>
                </a:solidFill>
              </a:rPr>
              <a:t>Discover</a:t>
            </a:r>
            <a:r>
              <a:rPr lang="en-US" dirty="0"/>
              <a:t> what effect the COVID-19 pandemic had on the system’s ridership.</a:t>
            </a:r>
          </a:p>
          <a:p>
            <a:pPr marL="0" indent="0">
              <a:buNone/>
            </a:pPr>
            <a:r>
              <a:rPr lang="en-US" b="1" dirty="0">
                <a:solidFill>
                  <a:schemeClr val="accent1"/>
                </a:solidFill>
              </a:rPr>
              <a:t>Verify</a:t>
            </a:r>
            <a:r>
              <a:rPr lang="en-US" dirty="0"/>
              <a:t> if the opening of two new stations in the system’s southeastern end had any effect on the system’s ridership.</a:t>
            </a:r>
          </a:p>
          <a:p>
            <a:pPr marL="0" indent="0">
              <a:buNone/>
            </a:pPr>
            <a:r>
              <a:rPr lang="en-US" b="1" dirty="0">
                <a:solidFill>
                  <a:schemeClr val="accent1"/>
                </a:solidFill>
              </a:rPr>
              <a:t>Confirm</a:t>
            </a:r>
            <a:r>
              <a:rPr lang="en-US" dirty="0"/>
              <a:t> if the modernization of an existing system had any effect on station ridership and on the system as a whole.</a:t>
            </a:r>
          </a:p>
        </p:txBody>
      </p:sp>
    </p:spTree>
    <p:extLst>
      <p:ext uri="{BB962C8B-B14F-4D97-AF65-F5344CB8AC3E}">
        <p14:creationId xmlns:p14="http://schemas.microsoft.com/office/powerpoint/2010/main" val="250884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9F963-6B54-F63D-EADA-4866B4AB469F}"/>
              </a:ext>
            </a:extLst>
          </p:cNvPr>
          <p:cNvSpPr>
            <a:spLocks noGrp="1"/>
          </p:cNvSpPr>
          <p:nvPr>
            <p:ph type="title"/>
          </p:nvPr>
        </p:nvSpPr>
        <p:spPr>
          <a:xfrm>
            <a:off x="958099" y="401860"/>
            <a:ext cx="5701493" cy="1752599"/>
          </a:xfrm>
        </p:spPr>
        <p:txBody>
          <a:bodyPr/>
          <a:lstStyle/>
          <a:p>
            <a:r>
              <a:rPr lang="en-US" b="1" dirty="0"/>
              <a:t>El Cerrito del Norte Modernization</a:t>
            </a:r>
          </a:p>
        </p:txBody>
      </p:sp>
      <p:sp>
        <p:nvSpPr>
          <p:cNvPr id="3" name="Content Placeholder 2">
            <a:extLst>
              <a:ext uri="{FF2B5EF4-FFF2-40B4-BE49-F238E27FC236}">
                <a16:creationId xmlns:a16="http://schemas.microsoft.com/office/drawing/2014/main" id="{C6445764-8274-BFDD-0179-D876F88022C8}"/>
              </a:ext>
            </a:extLst>
          </p:cNvPr>
          <p:cNvSpPr>
            <a:spLocks noGrp="1"/>
          </p:cNvSpPr>
          <p:nvPr>
            <p:ph idx="1"/>
          </p:nvPr>
        </p:nvSpPr>
        <p:spPr>
          <a:xfrm>
            <a:off x="1215188" y="1916500"/>
            <a:ext cx="5194237" cy="4467047"/>
          </a:xfrm>
        </p:spPr>
        <p:txBody>
          <a:bodyPr/>
          <a:lstStyle/>
          <a:p>
            <a:r>
              <a:rPr lang="en-US" dirty="0"/>
              <a:t>BART began the modernization of the El Cerrito del Norte station in 2017.</a:t>
            </a:r>
          </a:p>
          <a:p>
            <a:r>
              <a:rPr lang="en-US" dirty="0"/>
              <a:t>Project was completed in two phases in Feb 2021 and Mar 2021.</a:t>
            </a:r>
          </a:p>
          <a:p>
            <a:r>
              <a:rPr lang="en-US" dirty="0"/>
              <a:t>Modernization of the station was undertaken mainly to increase capacity for riders.</a:t>
            </a:r>
          </a:p>
        </p:txBody>
      </p:sp>
      <p:pic>
        <p:nvPicPr>
          <p:cNvPr id="4" name="Picture 2" descr="BART system map starting August 2, 2021">
            <a:extLst>
              <a:ext uri="{FF2B5EF4-FFF2-40B4-BE49-F238E27FC236}">
                <a16:creationId xmlns:a16="http://schemas.microsoft.com/office/drawing/2014/main" id="{587BE8AA-EA98-E530-C8EF-62BCDE2670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15" t="21554" r="33574" b="49047"/>
          <a:stretch/>
        </p:blipFill>
        <p:spPr bwMode="auto">
          <a:xfrm>
            <a:off x="6493666" y="1916500"/>
            <a:ext cx="5340293" cy="32363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905A1C5-F913-4B16-B9F6-10C06C028E6E}"/>
              </a:ext>
            </a:extLst>
          </p:cNvPr>
          <p:cNvSpPr/>
          <p:nvPr/>
        </p:nvSpPr>
        <p:spPr>
          <a:xfrm>
            <a:off x="6493666" y="2438400"/>
            <a:ext cx="1692802" cy="365186"/>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B1AD554-3950-B680-FF7D-2EDE3D160D84}"/>
              </a:ext>
            </a:extLst>
          </p:cNvPr>
          <p:cNvSpPr txBox="1"/>
          <p:nvPr/>
        </p:nvSpPr>
        <p:spPr>
          <a:xfrm>
            <a:off x="6409425" y="5213095"/>
            <a:ext cx="3630866" cy="369332"/>
          </a:xfrm>
          <a:prstGeom prst="rect">
            <a:avLst/>
          </a:prstGeom>
          <a:noFill/>
        </p:spPr>
        <p:txBody>
          <a:bodyPr wrap="none" rtlCol="0">
            <a:spAutoFit/>
          </a:bodyPr>
          <a:lstStyle/>
          <a:p>
            <a:r>
              <a:rPr lang="en-US" b="1" dirty="0">
                <a:solidFill>
                  <a:srgbClr val="7030A0"/>
                </a:solidFill>
              </a:rPr>
              <a:t>Purple: El Cerrito del Norte Station</a:t>
            </a:r>
          </a:p>
        </p:txBody>
      </p:sp>
    </p:spTree>
    <p:extLst>
      <p:ext uri="{BB962C8B-B14F-4D97-AF65-F5344CB8AC3E}">
        <p14:creationId xmlns:p14="http://schemas.microsoft.com/office/powerpoint/2010/main" val="109939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7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2" presetClass="entr" presetSubtype="4" fill="hold" nodeType="withEffect">
                                  <p:stCondLst>
                                    <p:cond delay="140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B4FC3-5ADB-5C18-433D-621C266CEB9B}"/>
              </a:ext>
            </a:extLst>
          </p:cNvPr>
          <p:cNvSpPr>
            <a:spLocks noGrp="1"/>
          </p:cNvSpPr>
          <p:nvPr>
            <p:ph type="title"/>
          </p:nvPr>
        </p:nvSpPr>
        <p:spPr>
          <a:xfrm>
            <a:off x="1484311" y="77638"/>
            <a:ext cx="10018713" cy="1282467"/>
          </a:xfrm>
        </p:spPr>
        <p:txBody>
          <a:bodyPr/>
          <a:lstStyle/>
          <a:p>
            <a:r>
              <a:rPr lang="en-US" b="1" dirty="0"/>
              <a:t>Station Reconstruction Ridership Effect</a:t>
            </a:r>
          </a:p>
        </p:txBody>
      </p:sp>
      <p:pic>
        <p:nvPicPr>
          <p:cNvPr id="5" name="Content Placeholder 4" descr="Chart, bubble chart&#10;&#10;Description automatically generated">
            <a:extLst>
              <a:ext uri="{FF2B5EF4-FFF2-40B4-BE49-F238E27FC236}">
                <a16:creationId xmlns:a16="http://schemas.microsoft.com/office/drawing/2014/main" id="{BAA98182-1B19-1E80-52AE-40C48FCF3DC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4186"/>
          <a:stretch/>
        </p:blipFill>
        <p:spPr>
          <a:xfrm>
            <a:off x="101494" y="3163020"/>
            <a:ext cx="2801484" cy="2987795"/>
          </a:xfrm>
          <a:prstGeom prst="rect">
            <a:avLst/>
          </a:prstGeom>
          <a:ln>
            <a:noFill/>
          </a:ln>
          <a:effectLst>
            <a:outerShdw blurRad="292100" dist="139700" dir="2700000" algn="tl" rotWithShape="0">
              <a:srgbClr val="333333">
                <a:alpha val="65000"/>
              </a:srgbClr>
            </a:outerShdw>
          </a:effectLst>
        </p:spPr>
      </p:pic>
      <p:pic>
        <p:nvPicPr>
          <p:cNvPr id="13" name="Picture 12" descr="Chart, bubble chart&#10;&#10;Description automatically generated">
            <a:extLst>
              <a:ext uri="{FF2B5EF4-FFF2-40B4-BE49-F238E27FC236}">
                <a16:creationId xmlns:a16="http://schemas.microsoft.com/office/drawing/2014/main" id="{3C5B1D6C-B22D-17DA-E6DB-5B65622072D4}"/>
              </a:ext>
            </a:extLst>
          </p:cNvPr>
          <p:cNvPicPr>
            <a:picLocks noChangeAspect="1"/>
          </p:cNvPicPr>
          <p:nvPr/>
        </p:nvPicPr>
        <p:blipFill rotWithShape="1">
          <a:blip r:embed="rId3">
            <a:extLst>
              <a:ext uri="{28A0092B-C50C-407E-A947-70E740481C1C}">
                <a14:useLocalDpi xmlns:a14="http://schemas.microsoft.com/office/drawing/2010/main" val="0"/>
              </a:ext>
            </a:extLst>
          </a:blip>
          <a:srcRect r="10209"/>
          <a:stretch/>
        </p:blipFill>
        <p:spPr>
          <a:xfrm>
            <a:off x="6101928" y="3159119"/>
            <a:ext cx="2931298" cy="2987795"/>
          </a:xfrm>
          <a:prstGeom prst="rect">
            <a:avLst/>
          </a:prstGeom>
          <a:ln>
            <a:noFill/>
          </a:ln>
          <a:effectLst>
            <a:outerShdw blurRad="292100" dist="139700" dir="2700000" algn="tl" rotWithShape="0">
              <a:srgbClr val="333333">
                <a:alpha val="65000"/>
              </a:srgbClr>
            </a:outerShdw>
          </a:effectLst>
        </p:spPr>
      </p:pic>
      <p:pic>
        <p:nvPicPr>
          <p:cNvPr id="15" name="Picture 14" descr="Chart, bubble chart&#10;&#10;Description automatically generated">
            <a:extLst>
              <a:ext uri="{FF2B5EF4-FFF2-40B4-BE49-F238E27FC236}">
                <a16:creationId xmlns:a16="http://schemas.microsoft.com/office/drawing/2014/main" id="{78236727-E288-2187-97C8-E3D0DA143FDD}"/>
              </a:ext>
            </a:extLst>
          </p:cNvPr>
          <p:cNvPicPr>
            <a:picLocks noChangeAspect="1"/>
          </p:cNvPicPr>
          <p:nvPr/>
        </p:nvPicPr>
        <p:blipFill rotWithShape="1">
          <a:blip r:embed="rId4">
            <a:extLst>
              <a:ext uri="{28A0092B-C50C-407E-A947-70E740481C1C}">
                <a14:useLocalDpi xmlns:a14="http://schemas.microsoft.com/office/drawing/2010/main" val="0"/>
              </a:ext>
            </a:extLst>
          </a:blip>
          <a:srcRect r="10209"/>
          <a:stretch/>
        </p:blipFill>
        <p:spPr>
          <a:xfrm>
            <a:off x="3030876" y="3159119"/>
            <a:ext cx="2931298" cy="2987795"/>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0D69A474-E2FE-CFC3-3DBB-0F024FD23E99}"/>
              </a:ext>
            </a:extLst>
          </p:cNvPr>
          <p:cNvSpPr txBox="1"/>
          <p:nvPr/>
        </p:nvSpPr>
        <p:spPr>
          <a:xfrm>
            <a:off x="101493" y="3163019"/>
            <a:ext cx="1185755" cy="369332"/>
          </a:xfrm>
          <a:prstGeom prst="rect">
            <a:avLst/>
          </a:prstGeom>
          <a:noFill/>
        </p:spPr>
        <p:txBody>
          <a:bodyPr wrap="square" rtlCol="0">
            <a:spAutoFit/>
          </a:bodyPr>
          <a:lstStyle/>
          <a:p>
            <a:r>
              <a:rPr lang="en-US" b="1" dirty="0"/>
              <a:t>Feb 2021</a:t>
            </a:r>
          </a:p>
        </p:txBody>
      </p:sp>
      <p:sp>
        <p:nvSpPr>
          <p:cNvPr id="19" name="TextBox 18">
            <a:extLst>
              <a:ext uri="{FF2B5EF4-FFF2-40B4-BE49-F238E27FC236}">
                <a16:creationId xmlns:a16="http://schemas.microsoft.com/office/drawing/2014/main" id="{8024469B-57C3-9A66-D3C3-B53D7DF49B0E}"/>
              </a:ext>
            </a:extLst>
          </p:cNvPr>
          <p:cNvSpPr txBox="1"/>
          <p:nvPr/>
        </p:nvSpPr>
        <p:spPr>
          <a:xfrm>
            <a:off x="6237669" y="3159118"/>
            <a:ext cx="1185754" cy="369332"/>
          </a:xfrm>
          <a:prstGeom prst="rect">
            <a:avLst/>
          </a:prstGeom>
          <a:noFill/>
        </p:spPr>
        <p:txBody>
          <a:bodyPr wrap="square" rtlCol="0">
            <a:spAutoFit/>
          </a:bodyPr>
          <a:lstStyle/>
          <a:p>
            <a:r>
              <a:rPr lang="en-US" b="1" dirty="0"/>
              <a:t>Apr 2021</a:t>
            </a:r>
          </a:p>
        </p:txBody>
      </p:sp>
      <p:sp>
        <p:nvSpPr>
          <p:cNvPr id="20" name="TextBox 19">
            <a:extLst>
              <a:ext uri="{FF2B5EF4-FFF2-40B4-BE49-F238E27FC236}">
                <a16:creationId xmlns:a16="http://schemas.microsoft.com/office/drawing/2014/main" id="{5940B51C-107A-5324-0FB5-95A3B4B32B18}"/>
              </a:ext>
            </a:extLst>
          </p:cNvPr>
          <p:cNvSpPr txBox="1"/>
          <p:nvPr/>
        </p:nvSpPr>
        <p:spPr>
          <a:xfrm>
            <a:off x="3030875" y="3159118"/>
            <a:ext cx="1187671" cy="369332"/>
          </a:xfrm>
          <a:prstGeom prst="rect">
            <a:avLst/>
          </a:prstGeom>
          <a:noFill/>
        </p:spPr>
        <p:txBody>
          <a:bodyPr wrap="square" rtlCol="0">
            <a:spAutoFit/>
          </a:bodyPr>
          <a:lstStyle/>
          <a:p>
            <a:r>
              <a:rPr lang="en-US" b="1" dirty="0"/>
              <a:t>Mar 2021</a:t>
            </a:r>
          </a:p>
        </p:txBody>
      </p:sp>
      <p:pic>
        <p:nvPicPr>
          <p:cNvPr id="23" name="Picture 22" descr="Chart, bubble chart&#10;&#10;Description automatically generated">
            <a:extLst>
              <a:ext uri="{FF2B5EF4-FFF2-40B4-BE49-F238E27FC236}">
                <a16:creationId xmlns:a16="http://schemas.microsoft.com/office/drawing/2014/main" id="{591A169F-49DA-A08E-66D1-B8C7E9D42C82}"/>
              </a:ext>
            </a:extLst>
          </p:cNvPr>
          <p:cNvPicPr>
            <a:picLocks noChangeAspect="1"/>
          </p:cNvPicPr>
          <p:nvPr/>
        </p:nvPicPr>
        <p:blipFill rotWithShape="1">
          <a:blip r:embed="rId5">
            <a:extLst>
              <a:ext uri="{28A0092B-C50C-407E-A947-70E740481C1C}">
                <a14:useLocalDpi xmlns:a14="http://schemas.microsoft.com/office/drawing/2010/main" val="0"/>
              </a:ext>
            </a:extLst>
          </a:blip>
          <a:srcRect r="10326"/>
          <a:stretch/>
        </p:blipFill>
        <p:spPr>
          <a:xfrm>
            <a:off x="9161124" y="3159119"/>
            <a:ext cx="2931298" cy="2991695"/>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6D7D7407-C813-F832-05B6-BBAB1EF27EF9}"/>
              </a:ext>
            </a:extLst>
          </p:cNvPr>
          <p:cNvSpPr txBox="1"/>
          <p:nvPr/>
        </p:nvSpPr>
        <p:spPr>
          <a:xfrm>
            <a:off x="9161125" y="3163018"/>
            <a:ext cx="1207826" cy="369332"/>
          </a:xfrm>
          <a:prstGeom prst="rect">
            <a:avLst/>
          </a:prstGeom>
          <a:noFill/>
        </p:spPr>
        <p:txBody>
          <a:bodyPr wrap="square" rtlCol="0">
            <a:spAutoFit/>
          </a:bodyPr>
          <a:lstStyle/>
          <a:p>
            <a:r>
              <a:rPr lang="en-US" b="1" dirty="0"/>
              <a:t>May 2021</a:t>
            </a:r>
          </a:p>
        </p:txBody>
      </p:sp>
      <p:sp>
        <p:nvSpPr>
          <p:cNvPr id="25" name="Rectangle 24">
            <a:extLst>
              <a:ext uri="{FF2B5EF4-FFF2-40B4-BE49-F238E27FC236}">
                <a16:creationId xmlns:a16="http://schemas.microsoft.com/office/drawing/2014/main" id="{ABE98585-5BD3-1755-48CE-73194B18CD50}"/>
              </a:ext>
            </a:extLst>
          </p:cNvPr>
          <p:cNvSpPr/>
          <p:nvPr/>
        </p:nvSpPr>
        <p:spPr>
          <a:xfrm>
            <a:off x="621100" y="4232270"/>
            <a:ext cx="370937" cy="3828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9435D44-44A6-165B-381A-DF3D4F305BE2}"/>
              </a:ext>
            </a:extLst>
          </p:cNvPr>
          <p:cNvSpPr/>
          <p:nvPr/>
        </p:nvSpPr>
        <p:spPr>
          <a:xfrm>
            <a:off x="9570161" y="4170523"/>
            <a:ext cx="419837" cy="4355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B19509-FDBA-B886-0EFB-00C784C06343}"/>
              </a:ext>
            </a:extLst>
          </p:cNvPr>
          <p:cNvSpPr/>
          <p:nvPr/>
        </p:nvSpPr>
        <p:spPr>
          <a:xfrm>
            <a:off x="6619199" y="4213362"/>
            <a:ext cx="370937" cy="3828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3D0F2BF-B51D-DA46-A1E1-D9B76C83BCEE}"/>
              </a:ext>
            </a:extLst>
          </p:cNvPr>
          <p:cNvSpPr/>
          <p:nvPr/>
        </p:nvSpPr>
        <p:spPr>
          <a:xfrm>
            <a:off x="3615699" y="4187483"/>
            <a:ext cx="370937" cy="3828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D92E9D9-E469-539B-3AFB-E0B5A13D76B2}"/>
              </a:ext>
            </a:extLst>
          </p:cNvPr>
          <p:cNvSpPr txBox="1"/>
          <p:nvPr/>
        </p:nvSpPr>
        <p:spPr>
          <a:xfrm>
            <a:off x="1484311" y="1069675"/>
            <a:ext cx="10018713" cy="1754326"/>
          </a:xfrm>
          <a:prstGeom prst="rect">
            <a:avLst/>
          </a:prstGeom>
          <a:noFill/>
        </p:spPr>
        <p:txBody>
          <a:bodyPr wrap="square" rtlCol="0">
            <a:spAutoFit/>
          </a:bodyPr>
          <a:lstStyle/>
          <a:p>
            <a:pPr marL="285750" indent="-285750">
              <a:buClr>
                <a:schemeClr val="accent1">
                  <a:lumMod val="75000"/>
                </a:schemeClr>
              </a:buClr>
              <a:buSzPct val="145000"/>
              <a:buFont typeface="Arial" panose="020B0604020202020204" pitchFamily="34" charset="0"/>
              <a:buChar char="•"/>
            </a:pPr>
            <a:r>
              <a:rPr lang="en-US" dirty="0"/>
              <a:t>Between Jan 2020 and Feb 2021, El Cerrito del Norte experienced no significant difference in ridership from other stations while undergoing modernization.</a:t>
            </a:r>
          </a:p>
          <a:p>
            <a:pPr marL="285750" indent="-285750">
              <a:buClr>
                <a:schemeClr val="accent1">
                  <a:lumMod val="75000"/>
                </a:schemeClr>
              </a:buClr>
              <a:buSzPct val="145000"/>
              <a:buFont typeface="Arial" panose="020B0604020202020204" pitchFamily="34" charset="0"/>
              <a:buChar char="•"/>
            </a:pPr>
            <a:r>
              <a:rPr lang="en-US" dirty="0"/>
              <a:t>Starting in Mar 2021 until Apr 2021, the station saw a significant drop in ridership. It went from 35,657 riders in Feb 2021 to 15,716 riders in Apr 2021; that is a </a:t>
            </a:r>
            <a:r>
              <a:rPr lang="en-US" b="1" dirty="0">
                <a:solidFill>
                  <a:srgbClr val="FF0000"/>
                </a:solidFill>
              </a:rPr>
              <a:t>decrease of 127%</a:t>
            </a:r>
            <a:r>
              <a:rPr lang="en-US" dirty="0"/>
              <a:t>.</a:t>
            </a:r>
          </a:p>
          <a:p>
            <a:pPr marL="285750" indent="-285750">
              <a:buClr>
                <a:schemeClr val="accent1">
                  <a:lumMod val="75000"/>
                </a:schemeClr>
              </a:buClr>
              <a:buSzPct val="145000"/>
              <a:buFont typeface="Arial" panose="020B0604020202020204" pitchFamily="34" charset="0"/>
              <a:buChar char="•"/>
            </a:pPr>
            <a:r>
              <a:rPr lang="en-US" dirty="0"/>
              <a:t>After construction was completed in Mar 2021, ridership didn’t rebound until May 2021, which saw 45,726 riders; an </a:t>
            </a:r>
            <a:r>
              <a:rPr lang="en-US" b="1" dirty="0">
                <a:solidFill>
                  <a:schemeClr val="accent1"/>
                </a:solidFill>
              </a:rPr>
              <a:t>increase of 191%</a:t>
            </a:r>
            <a:r>
              <a:rPr lang="en-US" dirty="0"/>
              <a:t>.</a:t>
            </a:r>
          </a:p>
        </p:txBody>
      </p:sp>
      <p:sp>
        <p:nvSpPr>
          <p:cNvPr id="31" name="TextBox 30">
            <a:extLst>
              <a:ext uri="{FF2B5EF4-FFF2-40B4-BE49-F238E27FC236}">
                <a16:creationId xmlns:a16="http://schemas.microsoft.com/office/drawing/2014/main" id="{9EA15E35-6C22-1F5B-5C2B-7D50B1A16747}"/>
              </a:ext>
            </a:extLst>
          </p:cNvPr>
          <p:cNvSpPr txBox="1"/>
          <p:nvPr/>
        </p:nvSpPr>
        <p:spPr>
          <a:xfrm>
            <a:off x="4345433" y="6292818"/>
            <a:ext cx="3371500" cy="369332"/>
          </a:xfrm>
          <a:prstGeom prst="rect">
            <a:avLst/>
          </a:prstGeom>
          <a:noFill/>
        </p:spPr>
        <p:txBody>
          <a:bodyPr wrap="none" rtlCol="0">
            <a:spAutoFit/>
          </a:bodyPr>
          <a:lstStyle/>
          <a:p>
            <a:r>
              <a:rPr lang="en-US" b="1" dirty="0">
                <a:solidFill>
                  <a:srgbClr val="FF0000"/>
                </a:solidFill>
              </a:rPr>
              <a:t>Red: El Cerrito del Norte Station</a:t>
            </a:r>
          </a:p>
        </p:txBody>
      </p:sp>
    </p:spTree>
    <p:extLst>
      <p:ext uri="{BB962C8B-B14F-4D97-AF65-F5344CB8AC3E}">
        <p14:creationId xmlns:p14="http://schemas.microsoft.com/office/powerpoint/2010/main" val="123257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
                                            <p:txEl>
                                              <p:pRg st="0" end="0"/>
                                            </p:txEl>
                                          </p:spTgt>
                                        </p:tgtEl>
                                        <p:attrNameLst>
                                          <p:attrName>style.visibility</p:attrName>
                                        </p:attrNameLst>
                                      </p:cBhvr>
                                      <p:to>
                                        <p:strVal val="visible"/>
                                      </p:to>
                                    </p:set>
                                    <p:anim calcmode="lin" valueType="num">
                                      <p:cBhvr additive="base">
                                        <p:cTn id="1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7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2" presetClass="entr" presetSubtype="4" fill="hold" nodeType="withEffect">
                                  <p:stCondLst>
                                    <p:cond delay="1400"/>
                                  </p:stCondLst>
                                  <p:childTnLst>
                                    <p:set>
                                      <p:cBhvr>
                                        <p:cTn id="18" dur="1" fill="hold">
                                          <p:stCondLst>
                                            <p:cond delay="0"/>
                                          </p:stCondLst>
                                        </p:cTn>
                                        <p:tgtEl>
                                          <p:spTgt spid="31">
                                            <p:txEl>
                                              <p:pRg st="0" end="0"/>
                                            </p:txEl>
                                          </p:spTgt>
                                        </p:tgtEl>
                                        <p:attrNameLst>
                                          <p:attrName>style.visibility</p:attrName>
                                        </p:attrNameLst>
                                      </p:cBhvr>
                                      <p:to>
                                        <p:strVal val="visible"/>
                                      </p:to>
                                    </p:set>
                                    <p:anim calcmode="lin" valueType="num">
                                      <p:cBhvr additive="base">
                                        <p:cTn id="19"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
                                            <p:txEl>
                                              <p:pRg st="1" end="1"/>
                                            </p:txEl>
                                          </p:spTgt>
                                        </p:tgtEl>
                                        <p:attrNameLst>
                                          <p:attrName>style.visibility</p:attrName>
                                        </p:attrNameLst>
                                      </p:cBhvr>
                                      <p:to>
                                        <p:strVal val="visible"/>
                                      </p:to>
                                    </p:set>
                                    <p:anim calcmode="lin" valueType="num">
                                      <p:cBhvr additive="base">
                                        <p:cTn id="25" dur="500" fill="hold"/>
                                        <p:tgtEl>
                                          <p:spTgt spid="30">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
                                            <p:txEl>
                                              <p:pRg st="1" end="1"/>
                                            </p:txEl>
                                          </p:spTgt>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70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7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
                                            <p:txEl>
                                              <p:pRg st="2" end="2"/>
                                            </p:txEl>
                                          </p:spTgt>
                                        </p:tgtEl>
                                        <p:attrNameLst>
                                          <p:attrName>style.visibility</p:attrName>
                                        </p:attrNameLst>
                                      </p:cBhvr>
                                      <p:to>
                                        <p:strVal val="visible"/>
                                      </p:to>
                                    </p:set>
                                    <p:anim calcmode="lin" valueType="num">
                                      <p:cBhvr additive="base">
                                        <p:cTn id="37" dur="500" fill="hold"/>
                                        <p:tgtEl>
                                          <p:spTgt spid="30">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
                                            <p:txEl>
                                              <p:pRg st="2" end="2"/>
                                            </p:txEl>
                                          </p:spTgt>
                                        </p:tgtEl>
                                        <p:attrNameLst>
                                          <p:attrName>ppt_y</p:attrName>
                                        </p:attrNameLst>
                                      </p:cBhvr>
                                      <p:tavLst>
                                        <p:tav tm="0">
                                          <p:val>
                                            <p:strVal val="1+#ppt_h/2"/>
                                          </p:val>
                                        </p:tav>
                                        <p:tav tm="100000">
                                          <p:val>
                                            <p:strVal val="#ppt_y"/>
                                          </p:val>
                                        </p:tav>
                                      </p:tavLst>
                                    </p:anim>
                                  </p:childTnLst>
                                </p:cTn>
                              </p:par>
                              <p:par>
                                <p:cTn id="39" presetID="10" presetClass="entr" presetSubtype="0" fill="hold" grpId="0" nodeType="withEffect">
                                  <p:stCondLst>
                                    <p:cond delay="70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animBg="1"/>
      <p:bldP spid="27" grpId="0" animBg="1"/>
      <p:bldP spid="28" grpId="0" animBg="1"/>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2672F-9D6B-2F1C-D6B6-E88938F1A484}"/>
              </a:ext>
            </a:extLst>
          </p:cNvPr>
          <p:cNvSpPr>
            <a:spLocks noGrp="1"/>
          </p:cNvSpPr>
          <p:nvPr>
            <p:ph type="title"/>
          </p:nvPr>
        </p:nvSpPr>
        <p:spPr>
          <a:xfrm>
            <a:off x="1199073" y="1081548"/>
            <a:ext cx="3881886" cy="1504335"/>
          </a:xfrm>
        </p:spPr>
        <p:txBody>
          <a:bodyPr>
            <a:noAutofit/>
          </a:bodyPr>
          <a:lstStyle/>
          <a:p>
            <a:r>
              <a:rPr lang="en-US" sz="2800" b="1" dirty="0"/>
              <a:t>Station Reconstruction Ridership Effect</a:t>
            </a:r>
            <a:endParaRPr lang="en-US" sz="2800" dirty="0"/>
          </a:p>
        </p:txBody>
      </p:sp>
      <p:sp>
        <p:nvSpPr>
          <p:cNvPr id="9" name="Content Placeholder 8">
            <a:extLst>
              <a:ext uri="{FF2B5EF4-FFF2-40B4-BE49-F238E27FC236}">
                <a16:creationId xmlns:a16="http://schemas.microsoft.com/office/drawing/2014/main" id="{DC8E2E67-4B21-DC74-EC9D-FE8F07047043}"/>
              </a:ext>
            </a:extLst>
          </p:cNvPr>
          <p:cNvSpPr>
            <a:spLocks noGrp="1"/>
          </p:cNvSpPr>
          <p:nvPr>
            <p:ph idx="1"/>
          </p:nvPr>
        </p:nvSpPr>
        <p:spPr>
          <a:xfrm>
            <a:off x="1199073" y="2191109"/>
            <a:ext cx="3881886" cy="4028536"/>
          </a:xfrm>
        </p:spPr>
        <p:txBody>
          <a:bodyPr anchor="ctr">
            <a:normAutofit/>
          </a:bodyPr>
          <a:lstStyle/>
          <a:p>
            <a:r>
              <a:rPr lang="en-US" sz="1600" dirty="0"/>
              <a:t>Here is a chart showing the entering ridership over time for the El Cerrito del Norte station from 2020-2021.</a:t>
            </a:r>
          </a:p>
          <a:p>
            <a:r>
              <a:rPr lang="en-US" sz="1600" dirty="0"/>
              <a:t>Note the significant dip in ridership in Mar 2021 and Apr 2021.</a:t>
            </a:r>
          </a:p>
          <a:p>
            <a:r>
              <a:rPr lang="en-US" sz="1600" dirty="0"/>
              <a:t>It is unclear if the modernization project had a significant positive impact on the station ridership.</a:t>
            </a:r>
          </a:p>
          <a:p>
            <a:r>
              <a:rPr lang="en-US" sz="1600" dirty="0"/>
              <a:t>The large decrease in ridership during the end of the project is likely due to heavy construction impacting operations.</a:t>
            </a:r>
          </a:p>
        </p:txBody>
      </p:sp>
      <p:sp>
        <p:nvSpPr>
          <p:cNvPr id="6" name="TextBox 5">
            <a:extLst>
              <a:ext uri="{FF2B5EF4-FFF2-40B4-BE49-F238E27FC236}">
                <a16:creationId xmlns:a16="http://schemas.microsoft.com/office/drawing/2014/main" id="{EEF7F7C3-7140-089F-0F93-C3224BC310BF}"/>
              </a:ext>
            </a:extLst>
          </p:cNvPr>
          <p:cNvSpPr txBox="1"/>
          <p:nvPr/>
        </p:nvSpPr>
        <p:spPr>
          <a:xfrm>
            <a:off x="6493198" y="689262"/>
            <a:ext cx="4809906" cy="369332"/>
          </a:xfrm>
          <a:prstGeom prst="rect">
            <a:avLst/>
          </a:prstGeom>
          <a:noFill/>
        </p:spPr>
        <p:txBody>
          <a:bodyPr wrap="none" rtlCol="0">
            <a:spAutoFit/>
          </a:bodyPr>
          <a:lstStyle/>
          <a:p>
            <a:r>
              <a:rPr lang="en-US" b="1" dirty="0"/>
              <a:t>El Cerrito del Norte – Total Ridership 2020-2021</a:t>
            </a:r>
          </a:p>
        </p:txBody>
      </p:sp>
      <p:pic>
        <p:nvPicPr>
          <p:cNvPr id="12" name="Picture 11" descr="Chart, bar chart&#10;&#10;Description automatically generated">
            <a:extLst>
              <a:ext uri="{FF2B5EF4-FFF2-40B4-BE49-F238E27FC236}">
                <a16:creationId xmlns:a16="http://schemas.microsoft.com/office/drawing/2014/main" id="{69F2C9B9-2DFF-9E6C-8E84-A6D447C2E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006" y="1081548"/>
            <a:ext cx="6295335" cy="4821692"/>
          </a:xfrm>
          <a:prstGeom prst="rect">
            <a:avLst/>
          </a:prstGeom>
          <a:ln>
            <a:noFill/>
          </a:ln>
          <a:effectLst>
            <a:outerShdw blurRad="292100" dist="139700" dir="2700000" algn="tl" rotWithShape="0">
              <a:srgbClr val="333333">
                <a:alpha val="65000"/>
              </a:srgbClr>
            </a:outerShdw>
          </a:effectLst>
        </p:spPr>
      </p:pic>
      <p:cxnSp>
        <p:nvCxnSpPr>
          <p:cNvPr id="13" name="Straight Arrow Connector 12">
            <a:extLst>
              <a:ext uri="{FF2B5EF4-FFF2-40B4-BE49-F238E27FC236}">
                <a16:creationId xmlns:a16="http://schemas.microsoft.com/office/drawing/2014/main" id="{20EB8915-C0F1-D925-48DE-42A39430BDA2}"/>
              </a:ext>
            </a:extLst>
          </p:cNvPr>
          <p:cNvCxnSpPr>
            <a:cxnSpLocks/>
          </p:cNvCxnSpPr>
          <p:nvPr/>
        </p:nvCxnSpPr>
        <p:spPr>
          <a:xfrm>
            <a:off x="9437303" y="3291030"/>
            <a:ext cx="0" cy="1729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7BF16A-C104-4F74-4EB4-02B8AEA93EEA}"/>
              </a:ext>
            </a:extLst>
          </p:cNvPr>
          <p:cNvSpPr txBox="1"/>
          <p:nvPr/>
        </p:nvSpPr>
        <p:spPr>
          <a:xfrm>
            <a:off x="9053427" y="2960299"/>
            <a:ext cx="2320506" cy="307777"/>
          </a:xfrm>
          <a:prstGeom prst="rect">
            <a:avLst/>
          </a:prstGeom>
          <a:noFill/>
        </p:spPr>
        <p:txBody>
          <a:bodyPr wrap="square" rtlCol="0">
            <a:spAutoFit/>
          </a:bodyPr>
          <a:lstStyle/>
          <a:p>
            <a:r>
              <a:rPr lang="en-US" sz="1400" dirty="0"/>
              <a:t>End of modernization</a:t>
            </a:r>
          </a:p>
        </p:txBody>
      </p:sp>
    </p:spTree>
    <p:extLst>
      <p:ext uri="{BB962C8B-B14F-4D97-AF65-F5344CB8AC3E}">
        <p14:creationId xmlns:p14="http://schemas.microsoft.com/office/powerpoint/2010/main" val="332227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additive="base">
                                        <p:cTn id="12"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 calcmode="lin" valueType="num">
                                      <p:cBhvr additive="base">
                                        <p:cTn id="18"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1" end="1"/>
                                            </p:txEl>
                                          </p:spTgt>
                                        </p:tgtEl>
                                        <p:attrNameLst>
                                          <p:attrName>ppt_y</p:attrName>
                                        </p:attrNameLst>
                                      </p:cBhvr>
                                      <p:tavLst>
                                        <p:tav tm="0">
                                          <p:val>
                                            <p:strVal val="1+#ppt_h/2"/>
                                          </p:val>
                                        </p:tav>
                                        <p:tav tm="100000">
                                          <p:val>
                                            <p:strVal val="#ppt_y"/>
                                          </p:val>
                                        </p:tav>
                                      </p:tavLst>
                                    </p:anim>
                                  </p:childTnLst>
                                </p:cTn>
                              </p:par>
                              <p:par>
                                <p:cTn id="20" presetID="10" presetClass="entr" presetSubtype="0" fill="hold" grpId="0" nodeType="withEffect">
                                  <p:stCondLst>
                                    <p:cond delay="7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7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9">
                                            <p:txEl>
                                              <p:pRg st="2" end="2"/>
                                            </p:txEl>
                                          </p:spTgt>
                                        </p:tgtEl>
                                        <p:attrNameLst>
                                          <p:attrName>style.visibility</p:attrName>
                                        </p:attrNameLst>
                                      </p:cBhvr>
                                      <p:to>
                                        <p:strVal val="visible"/>
                                      </p:to>
                                    </p:set>
                                    <p:anim calcmode="lin" valueType="num">
                                      <p:cBhvr additive="base">
                                        <p:cTn id="30"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 calcmode="lin" valueType="num">
                                      <p:cBhvr additive="base">
                                        <p:cTn id="36"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40" name="Group 5139">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141"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5142"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5143"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5144"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5145"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5146"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5124" name="Picture 4" descr="Trains on the railway tracks&#10;&#10;Description automatically generated">
            <a:extLst>
              <a:ext uri="{FF2B5EF4-FFF2-40B4-BE49-F238E27FC236}">
                <a16:creationId xmlns:a16="http://schemas.microsoft.com/office/drawing/2014/main" id="{C67FA925-5658-9D9D-7194-74102C056BB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148" name="Rectangle 5147">
            <a:extLst>
              <a:ext uri="{FF2B5EF4-FFF2-40B4-BE49-F238E27FC236}">
                <a16:creationId xmlns:a16="http://schemas.microsoft.com/office/drawing/2014/main" id="{C2A2366C-96BE-4587-BABC-529047265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557" y="3336063"/>
            <a:ext cx="7055369" cy="228613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064555-87A9-5E9B-9219-902E83EA8DAC}"/>
              </a:ext>
            </a:extLst>
          </p:cNvPr>
          <p:cNvSpPr>
            <a:spLocks noGrp="1"/>
          </p:cNvSpPr>
          <p:nvPr>
            <p:ph type="title"/>
          </p:nvPr>
        </p:nvSpPr>
        <p:spPr>
          <a:xfrm>
            <a:off x="4830184" y="3531612"/>
            <a:ext cx="6672838" cy="1414311"/>
          </a:xfrm>
        </p:spPr>
        <p:txBody>
          <a:bodyPr vert="horz" lIns="91440" tIns="45720" rIns="91440" bIns="45720" rtlCol="0" anchor="b">
            <a:normAutofit/>
          </a:bodyPr>
          <a:lstStyle/>
          <a:p>
            <a:pPr algn="r"/>
            <a:r>
              <a:rPr lang="en-US" sz="4800" b="1" dirty="0"/>
              <a:t>Conclusion</a:t>
            </a:r>
          </a:p>
        </p:txBody>
      </p:sp>
    </p:spTree>
    <p:extLst>
      <p:ext uri="{BB962C8B-B14F-4D97-AF65-F5344CB8AC3E}">
        <p14:creationId xmlns:p14="http://schemas.microsoft.com/office/powerpoint/2010/main" val="12812027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EC00-EA5D-5571-A215-C484347B8881}"/>
              </a:ext>
            </a:extLst>
          </p:cNvPr>
          <p:cNvSpPr>
            <a:spLocks noGrp="1"/>
          </p:cNvSpPr>
          <p:nvPr>
            <p:ph type="title"/>
          </p:nvPr>
        </p:nvSpPr>
        <p:spPr/>
        <p:txBody>
          <a:bodyPr/>
          <a:lstStyle/>
          <a:p>
            <a:r>
              <a:rPr lang="en-US" b="1" dirty="0"/>
              <a:t>Takeaways</a:t>
            </a:r>
          </a:p>
        </p:txBody>
      </p:sp>
      <p:sp>
        <p:nvSpPr>
          <p:cNvPr id="3" name="Content Placeholder 2">
            <a:extLst>
              <a:ext uri="{FF2B5EF4-FFF2-40B4-BE49-F238E27FC236}">
                <a16:creationId xmlns:a16="http://schemas.microsoft.com/office/drawing/2014/main" id="{9A0A9F84-1BEB-0877-B7BB-72DB1EF8662E}"/>
              </a:ext>
            </a:extLst>
          </p:cNvPr>
          <p:cNvSpPr>
            <a:spLocks noGrp="1"/>
          </p:cNvSpPr>
          <p:nvPr>
            <p:ph idx="1"/>
          </p:nvPr>
        </p:nvSpPr>
        <p:spPr>
          <a:xfrm>
            <a:off x="1484310" y="1975449"/>
            <a:ext cx="10018713" cy="4304581"/>
          </a:xfrm>
        </p:spPr>
        <p:txBody>
          <a:bodyPr>
            <a:normAutofit fontScale="92500" lnSpcReduction="10000"/>
          </a:bodyPr>
          <a:lstStyle/>
          <a:p>
            <a:pPr marL="457200" indent="-457200">
              <a:buFont typeface="+mj-lt"/>
              <a:buAutoNum type="arabicPeriod"/>
            </a:pPr>
            <a:r>
              <a:rPr lang="en-US" dirty="0"/>
              <a:t>The COVID-19 pandemic had a </a:t>
            </a:r>
            <a:r>
              <a:rPr lang="en-US" b="1" dirty="0">
                <a:solidFill>
                  <a:schemeClr val="accent1"/>
                </a:solidFill>
              </a:rPr>
              <a:t>significant impact </a:t>
            </a:r>
            <a:r>
              <a:rPr lang="en-US" dirty="0"/>
              <a:t>on BART ridership. Each new wave of COVID-19 caused the system to decrease in ridership for several months at a time.</a:t>
            </a:r>
          </a:p>
          <a:p>
            <a:pPr marL="457200" indent="-457200">
              <a:buFont typeface="+mj-lt"/>
              <a:buAutoNum type="arabicPeriod"/>
            </a:pPr>
            <a:r>
              <a:rPr lang="en-US" dirty="0"/>
              <a:t>Ridership </a:t>
            </a:r>
            <a:r>
              <a:rPr lang="en-US" b="1" dirty="0">
                <a:solidFill>
                  <a:schemeClr val="accent1"/>
                </a:solidFill>
              </a:rPr>
              <a:t>gradually recovers </a:t>
            </a:r>
            <a:r>
              <a:rPr lang="en-US" dirty="0"/>
              <a:t>in between COVID-19 waves system-wide.</a:t>
            </a:r>
          </a:p>
          <a:p>
            <a:pPr marL="457200" indent="-457200">
              <a:buFont typeface="+mj-lt"/>
              <a:buAutoNum type="arabicPeriod"/>
            </a:pPr>
            <a:r>
              <a:rPr lang="en-US" dirty="0"/>
              <a:t>Silicon Valley Expansion had </a:t>
            </a:r>
            <a:r>
              <a:rPr lang="en-US" b="1" dirty="0">
                <a:solidFill>
                  <a:schemeClr val="accent1"/>
                </a:solidFill>
              </a:rPr>
              <a:t>no significant effect </a:t>
            </a:r>
            <a:r>
              <a:rPr lang="en-US" dirty="0"/>
              <a:t>on ridership of the entire BART system. However, it did steal ridership from the nearby Warm Springs station for a brief period after opening of the new stations.</a:t>
            </a:r>
          </a:p>
          <a:p>
            <a:pPr marL="457200" indent="-457200">
              <a:buFont typeface="+mj-lt"/>
              <a:buAutoNum type="arabicPeriod"/>
            </a:pPr>
            <a:r>
              <a:rPr lang="en-US" dirty="0"/>
              <a:t>The new stations proved to be </a:t>
            </a:r>
            <a:r>
              <a:rPr lang="en-US" b="1" dirty="0">
                <a:solidFill>
                  <a:schemeClr val="accent1"/>
                </a:solidFill>
              </a:rPr>
              <a:t>successful</a:t>
            </a:r>
            <a:r>
              <a:rPr lang="en-US" dirty="0"/>
              <a:t>. They rapidly grew in ridership after opening even as Warm Springs recovered its stolen ridership back.</a:t>
            </a:r>
          </a:p>
          <a:p>
            <a:pPr marL="457200" indent="-457200">
              <a:buFont typeface="+mj-lt"/>
              <a:buAutoNum type="arabicPeriod"/>
            </a:pPr>
            <a:r>
              <a:rPr lang="en-US" dirty="0"/>
              <a:t>The El Cerrito del Norte modernization project had </a:t>
            </a:r>
            <a:r>
              <a:rPr lang="en-US" b="1" dirty="0">
                <a:solidFill>
                  <a:schemeClr val="accent1"/>
                </a:solidFill>
              </a:rPr>
              <a:t>no significant effect </a:t>
            </a:r>
            <a:r>
              <a:rPr lang="en-US" dirty="0"/>
              <a:t>on ridership of the entire BART system. However, heavy construction near the end of the project caused disruptions in ridership.</a:t>
            </a:r>
          </a:p>
        </p:txBody>
      </p:sp>
    </p:spTree>
    <p:extLst>
      <p:ext uri="{BB962C8B-B14F-4D97-AF65-F5344CB8AC3E}">
        <p14:creationId xmlns:p14="http://schemas.microsoft.com/office/powerpoint/2010/main" val="61805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32653-EEEC-764F-9A8D-64488FA9694E}"/>
              </a:ext>
            </a:extLst>
          </p:cNvPr>
          <p:cNvSpPr>
            <a:spLocks noGrp="1"/>
          </p:cNvSpPr>
          <p:nvPr>
            <p:ph type="title"/>
          </p:nvPr>
        </p:nvSpPr>
        <p:spPr/>
        <p:txBody>
          <a:bodyPr/>
          <a:lstStyle/>
          <a:p>
            <a:r>
              <a:rPr lang="en-US" b="1" dirty="0"/>
              <a:t>Further Investigation Needed</a:t>
            </a:r>
          </a:p>
        </p:txBody>
      </p:sp>
      <p:sp>
        <p:nvSpPr>
          <p:cNvPr id="3" name="Content Placeholder 2">
            <a:extLst>
              <a:ext uri="{FF2B5EF4-FFF2-40B4-BE49-F238E27FC236}">
                <a16:creationId xmlns:a16="http://schemas.microsoft.com/office/drawing/2014/main" id="{3A49D03C-4B38-B4F7-F368-80F6DD49EC31}"/>
              </a:ext>
            </a:extLst>
          </p:cNvPr>
          <p:cNvSpPr>
            <a:spLocks noGrp="1"/>
          </p:cNvSpPr>
          <p:nvPr>
            <p:ph idx="1"/>
          </p:nvPr>
        </p:nvSpPr>
        <p:spPr/>
        <p:txBody>
          <a:bodyPr/>
          <a:lstStyle/>
          <a:p>
            <a:pPr marL="457200" indent="-457200">
              <a:buFont typeface="+mj-lt"/>
              <a:buAutoNum type="arabicPeriod"/>
            </a:pPr>
            <a:r>
              <a:rPr lang="en-US" dirty="0"/>
              <a:t>Analysis of more recent data may prove useful to discover how well BART recovered from the COVID-19 pandemic.</a:t>
            </a:r>
          </a:p>
          <a:p>
            <a:pPr marL="457200" indent="-457200">
              <a:buFont typeface="+mj-lt"/>
              <a:buAutoNum type="arabicPeriod"/>
            </a:pPr>
            <a:r>
              <a:rPr lang="en-US" dirty="0"/>
              <a:t>Find out why Coliseum station </a:t>
            </a:r>
            <a:r>
              <a:rPr lang="en-US" b="1" dirty="0">
                <a:solidFill>
                  <a:schemeClr val="accent1"/>
                </a:solidFill>
              </a:rPr>
              <a:t>grew by 44% </a:t>
            </a:r>
            <a:r>
              <a:rPr lang="en-US" dirty="0"/>
              <a:t>in August 2021 and then </a:t>
            </a:r>
            <a:r>
              <a:rPr lang="en-US" b="1" dirty="0">
                <a:solidFill>
                  <a:srgbClr val="FF0000"/>
                </a:solidFill>
              </a:rPr>
              <a:t>fell again by 40%</a:t>
            </a:r>
            <a:r>
              <a:rPr lang="en-US" dirty="0"/>
              <a:t>. Brief investigation reveals a connection to the sports arenas near the station and events that took place in that time period.</a:t>
            </a:r>
          </a:p>
          <a:p>
            <a:pPr marL="457200" indent="-457200">
              <a:buFont typeface="+mj-lt"/>
              <a:buAutoNum type="arabicPeriod"/>
            </a:pPr>
            <a:r>
              <a:rPr lang="en-US" dirty="0"/>
              <a:t>Find out why Downtown Berkeley had significant </a:t>
            </a:r>
            <a:r>
              <a:rPr lang="en-US" b="1" dirty="0">
                <a:solidFill>
                  <a:schemeClr val="accent1"/>
                </a:solidFill>
              </a:rPr>
              <a:t>growth of 82% </a:t>
            </a:r>
            <a:r>
              <a:rPr lang="en-US" dirty="0"/>
              <a:t>between July 2021 and September 2021.</a:t>
            </a:r>
          </a:p>
          <a:p>
            <a:pPr marL="457200" indent="-457200">
              <a:buFont typeface="+mj-lt"/>
              <a:buAutoNum type="arabicPeriod"/>
            </a:pPr>
            <a:endParaRPr lang="en-US" dirty="0"/>
          </a:p>
        </p:txBody>
      </p:sp>
    </p:spTree>
    <p:extLst>
      <p:ext uri="{BB962C8B-B14F-4D97-AF65-F5344CB8AC3E}">
        <p14:creationId xmlns:p14="http://schemas.microsoft.com/office/powerpoint/2010/main" val="240351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7" name="Rectangle 16">
            <a:extLst>
              <a:ext uri="{FF2B5EF4-FFF2-40B4-BE49-F238E27FC236}">
                <a16:creationId xmlns:a16="http://schemas.microsoft.com/office/drawing/2014/main" id="{E58348C3-6249-4952-AA86-C63DB35EA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E6174AD-DBB0-43E6-98C2-738DB3A152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59100" y="-4763"/>
            <a:ext cx="5014912" cy="6862763"/>
            <a:chOff x="2928938" y="-4763"/>
            <a:chExt cx="5014912" cy="6862763"/>
          </a:xfrm>
        </p:grpSpPr>
        <p:sp>
          <p:nvSpPr>
            <p:cNvPr id="20" name="Freeform 6">
              <a:extLst>
                <a:ext uri="{FF2B5EF4-FFF2-40B4-BE49-F238E27FC236}">
                  <a16:creationId xmlns:a16="http://schemas.microsoft.com/office/drawing/2014/main" id="{50A59800-3661-4778-9D8A-F816C85C4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1" name="Freeform 7">
              <a:extLst>
                <a:ext uri="{FF2B5EF4-FFF2-40B4-BE49-F238E27FC236}">
                  <a16:creationId xmlns:a16="http://schemas.microsoft.com/office/drawing/2014/main" id="{7A810977-C816-4698-B7E7-0E6BDED79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2" name="Freeform 9">
              <a:extLst>
                <a:ext uri="{FF2B5EF4-FFF2-40B4-BE49-F238E27FC236}">
                  <a16:creationId xmlns:a16="http://schemas.microsoft.com/office/drawing/2014/main" id="{181E4B1B-2437-4A14-8927-817FC7AED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3" name="Freeform 10">
              <a:extLst>
                <a:ext uri="{FF2B5EF4-FFF2-40B4-BE49-F238E27FC236}">
                  <a16:creationId xmlns:a16="http://schemas.microsoft.com/office/drawing/2014/main" id="{3F98AD26-9FF7-44EA-B876-9C857F8ED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4" name="Freeform 11">
              <a:extLst>
                <a:ext uri="{FF2B5EF4-FFF2-40B4-BE49-F238E27FC236}">
                  <a16:creationId xmlns:a16="http://schemas.microsoft.com/office/drawing/2014/main" id="{32EBB12A-A9CE-446F-9462-15DAC0D0F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5" name="Freeform 12">
              <a:extLst>
                <a:ext uri="{FF2B5EF4-FFF2-40B4-BE49-F238E27FC236}">
                  <a16:creationId xmlns:a16="http://schemas.microsoft.com/office/drawing/2014/main" id="{85925599-F99B-48E5-A384-76136C081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01D659E3-5A98-CCC7-C307-649FE66886AF}"/>
              </a:ext>
            </a:extLst>
          </p:cNvPr>
          <p:cNvSpPr>
            <a:spLocks noGrp="1"/>
          </p:cNvSpPr>
          <p:nvPr>
            <p:ph type="title"/>
          </p:nvPr>
        </p:nvSpPr>
        <p:spPr>
          <a:xfrm>
            <a:off x="5448299" y="1380068"/>
            <a:ext cx="6054723" cy="2616199"/>
          </a:xfrm>
        </p:spPr>
        <p:txBody>
          <a:bodyPr vert="horz" lIns="91440" tIns="45720" rIns="91440" bIns="45720" rtlCol="0" anchor="b">
            <a:normAutofit/>
          </a:bodyPr>
          <a:lstStyle/>
          <a:p>
            <a:pPr algn="r"/>
            <a:r>
              <a:rPr lang="en-US" sz="6000" dirty="0"/>
              <a:t>Thank you!</a:t>
            </a:r>
          </a:p>
        </p:txBody>
      </p:sp>
      <p:pic>
        <p:nvPicPr>
          <p:cNvPr id="5" name="Picture 4" descr="Magnifying glass on clear background">
            <a:extLst>
              <a:ext uri="{FF2B5EF4-FFF2-40B4-BE49-F238E27FC236}">
                <a16:creationId xmlns:a16="http://schemas.microsoft.com/office/drawing/2014/main" id="{C141C37B-C160-40EA-E419-648216ABD6C5}"/>
              </a:ext>
            </a:extLst>
          </p:cNvPr>
          <p:cNvPicPr>
            <a:picLocks noChangeAspect="1"/>
          </p:cNvPicPr>
          <p:nvPr/>
        </p:nvPicPr>
        <p:blipFill rotWithShape="1">
          <a:blip r:embed="rId3"/>
          <a:srcRect l="44484" r="2487" b="-1"/>
          <a:stretch/>
        </p:blipFill>
        <p:spPr>
          <a:xfrm>
            <a:off x="20" y="10"/>
            <a:ext cx="5448280" cy="6857990"/>
          </a:xfrm>
          <a:custGeom>
            <a:avLst/>
            <a:gdLst/>
            <a:ahLst/>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Tree>
    <p:extLst>
      <p:ext uri="{BB962C8B-B14F-4D97-AF65-F5344CB8AC3E}">
        <p14:creationId xmlns:p14="http://schemas.microsoft.com/office/powerpoint/2010/main" val="386859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49A82-5027-ECA5-24FA-A61FD8BDD5BB}"/>
              </a:ext>
            </a:extLst>
          </p:cNvPr>
          <p:cNvSpPr>
            <a:spLocks noGrp="1"/>
          </p:cNvSpPr>
          <p:nvPr>
            <p:ph type="title"/>
          </p:nvPr>
        </p:nvSpPr>
        <p:spPr>
          <a:xfrm>
            <a:off x="1484312" y="685800"/>
            <a:ext cx="4278928" cy="1752599"/>
          </a:xfrm>
        </p:spPr>
        <p:txBody>
          <a:bodyPr>
            <a:normAutofit/>
          </a:bodyPr>
          <a:lstStyle/>
          <a:p>
            <a:r>
              <a:rPr lang="en-US" b="1" dirty="0"/>
              <a:t>Introduction</a:t>
            </a:r>
          </a:p>
        </p:txBody>
      </p:sp>
      <p:sp>
        <p:nvSpPr>
          <p:cNvPr id="3" name="Content Placeholder 2">
            <a:extLst>
              <a:ext uri="{FF2B5EF4-FFF2-40B4-BE49-F238E27FC236}">
                <a16:creationId xmlns:a16="http://schemas.microsoft.com/office/drawing/2014/main" id="{719BC04F-B382-2AA2-4B27-27A2074DF33C}"/>
              </a:ext>
            </a:extLst>
          </p:cNvPr>
          <p:cNvSpPr>
            <a:spLocks noGrp="1"/>
          </p:cNvSpPr>
          <p:nvPr>
            <p:ph idx="1"/>
          </p:nvPr>
        </p:nvSpPr>
        <p:spPr>
          <a:xfrm>
            <a:off x="1595437" y="1562099"/>
            <a:ext cx="4278929" cy="4002655"/>
          </a:xfrm>
        </p:spPr>
        <p:txBody>
          <a:bodyPr>
            <a:normAutofit/>
          </a:bodyPr>
          <a:lstStyle/>
          <a:p>
            <a:r>
              <a:rPr lang="en-US" sz="2000" dirty="0"/>
              <a:t>Bay Area Rapid Transit (BART) is a rapid transit system consisting of large, high-capacity trains that serve the general Bay Area with frequent service.</a:t>
            </a:r>
          </a:p>
          <a:p>
            <a:r>
              <a:rPr lang="en-US" sz="2000" dirty="0"/>
              <a:t>It has been operating since September 1972.</a:t>
            </a:r>
          </a:p>
          <a:p>
            <a:r>
              <a:rPr lang="en-US" sz="2000" dirty="0"/>
              <a:t>BART has served </a:t>
            </a:r>
            <a:r>
              <a:rPr lang="en-US" sz="2000" b="1" dirty="0">
                <a:solidFill>
                  <a:schemeClr val="accent1"/>
                </a:solidFill>
              </a:rPr>
              <a:t>120.6 million trips</a:t>
            </a:r>
            <a:r>
              <a:rPr lang="en-US" sz="2000" dirty="0"/>
              <a:t> in 2019.</a:t>
            </a:r>
          </a:p>
        </p:txBody>
      </p:sp>
      <p:pic>
        <p:nvPicPr>
          <p:cNvPr id="1026" name="Picture 2" descr="BART system map starting August 2, 2021">
            <a:extLst>
              <a:ext uri="{FF2B5EF4-FFF2-40B4-BE49-F238E27FC236}">
                <a16:creationId xmlns:a16="http://schemas.microsoft.com/office/drawing/2014/main" id="{71893FBC-D8C6-6E8B-9858-E1D0C20F11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4159"/>
          <a:stretch/>
        </p:blipFill>
        <p:spPr bwMode="auto">
          <a:xfrm>
            <a:off x="6434407" y="1011765"/>
            <a:ext cx="4744154" cy="45467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84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F419-F930-77E9-6A1F-95E14D5275E8}"/>
              </a:ext>
            </a:extLst>
          </p:cNvPr>
          <p:cNvSpPr>
            <a:spLocks noGrp="1"/>
          </p:cNvSpPr>
          <p:nvPr>
            <p:ph type="title"/>
          </p:nvPr>
        </p:nvSpPr>
        <p:spPr>
          <a:xfrm>
            <a:off x="1484312" y="685800"/>
            <a:ext cx="4021753" cy="1752599"/>
          </a:xfrm>
        </p:spPr>
        <p:txBody>
          <a:bodyPr>
            <a:normAutofit/>
          </a:bodyPr>
          <a:lstStyle/>
          <a:p>
            <a:r>
              <a:rPr lang="en-US" sz="3200" b="1" dirty="0"/>
              <a:t>Introduction – Cont’d.</a:t>
            </a:r>
          </a:p>
        </p:txBody>
      </p:sp>
      <p:sp>
        <p:nvSpPr>
          <p:cNvPr id="3" name="Content Placeholder 2">
            <a:extLst>
              <a:ext uri="{FF2B5EF4-FFF2-40B4-BE49-F238E27FC236}">
                <a16:creationId xmlns:a16="http://schemas.microsoft.com/office/drawing/2014/main" id="{B0C2BB68-8EC5-D080-755B-827E39F634E9}"/>
              </a:ext>
            </a:extLst>
          </p:cNvPr>
          <p:cNvSpPr>
            <a:spLocks noGrp="1"/>
          </p:cNvSpPr>
          <p:nvPr>
            <p:ph idx="1"/>
          </p:nvPr>
        </p:nvSpPr>
        <p:spPr>
          <a:xfrm>
            <a:off x="1332117" y="2035355"/>
            <a:ext cx="4326142" cy="3124201"/>
          </a:xfrm>
        </p:spPr>
        <p:txBody>
          <a:bodyPr>
            <a:normAutofit/>
          </a:bodyPr>
          <a:lstStyle/>
          <a:p>
            <a:r>
              <a:rPr lang="en-US" sz="1800" dirty="0"/>
              <a:t>The COVID-19 pandemic brought a deadly virus to world that has killed </a:t>
            </a:r>
            <a:r>
              <a:rPr lang="en-US" sz="1800" b="1" dirty="0">
                <a:solidFill>
                  <a:srgbClr val="FF0000"/>
                </a:solidFill>
              </a:rPr>
              <a:t>over 6 million people</a:t>
            </a:r>
            <a:r>
              <a:rPr lang="en-US" sz="1800" dirty="0"/>
              <a:t> to date.</a:t>
            </a:r>
          </a:p>
          <a:p>
            <a:r>
              <a:rPr lang="en-US" sz="1800" dirty="0"/>
              <a:t>The Bay Area has also been affected, shutting down businesses region-wide and BART reducing service levels across the system due to decreased ridership.</a:t>
            </a:r>
          </a:p>
        </p:txBody>
      </p:sp>
      <p:pic>
        <p:nvPicPr>
          <p:cNvPr id="2050" name="Picture 2" descr="Comparing U.S. COVID deaths by county and 2020 presidential voting  preference | Pew Research Center">
            <a:extLst>
              <a:ext uri="{FF2B5EF4-FFF2-40B4-BE49-F238E27FC236}">
                <a16:creationId xmlns:a16="http://schemas.microsoft.com/office/drawing/2014/main" id="{CF3A0D15-8871-EE86-6647-6AA9E1FD46C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98644" y="1011765"/>
            <a:ext cx="5256310" cy="45467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81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BCE2A-5AF9-59EB-488D-39C01F22211E}"/>
              </a:ext>
            </a:extLst>
          </p:cNvPr>
          <p:cNvSpPr>
            <a:spLocks noGrp="1"/>
          </p:cNvSpPr>
          <p:nvPr>
            <p:ph type="title"/>
          </p:nvPr>
        </p:nvSpPr>
        <p:spPr>
          <a:xfrm>
            <a:off x="1484311" y="685800"/>
            <a:ext cx="5781729" cy="1752599"/>
          </a:xfrm>
        </p:spPr>
        <p:txBody>
          <a:bodyPr>
            <a:normAutofit/>
          </a:bodyPr>
          <a:lstStyle/>
          <a:p>
            <a:r>
              <a:rPr lang="en-US" b="1" dirty="0"/>
              <a:t>Introduction – Cont’d.</a:t>
            </a:r>
          </a:p>
        </p:txBody>
      </p:sp>
      <p:sp>
        <p:nvSpPr>
          <p:cNvPr id="3" name="Content Placeholder 2">
            <a:extLst>
              <a:ext uri="{FF2B5EF4-FFF2-40B4-BE49-F238E27FC236}">
                <a16:creationId xmlns:a16="http://schemas.microsoft.com/office/drawing/2014/main" id="{B3F7E105-A6E2-9153-D671-A5BDBDE7B74B}"/>
              </a:ext>
            </a:extLst>
          </p:cNvPr>
          <p:cNvSpPr>
            <a:spLocks noGrp="1"/>
          </p:cNvSpPr>
          <p:nvPr>
            <p:ph idx="1"/>
          </p:nvPr>
        </p:nvSpPr>
        <p:spPr>
          <a:xfrm>
            <a:off x="1484310" y="2666999"/>
            <a:ext cx="5781730" cy="3124201"/>
          </a:xfrm>
        </p:spPr>
        <p:txBody>
          <a:bodyPr>
            <a:normAutofit/>
          </a:bodyPr>
          <a:lstStyle/>
          <a:p>
            <a:r>
              <a:rPr lang="en-US" dirty="0"/>
              <a:t>BART opened two new stations as part of its Silicon Valley extension back into June 2020.</a:t>
            </a:r>
          </a:p>
          <a:p>
            <a:r>
              <a:rPr lang="en-US" dirty="0"/>
              <a:t>Future plans for a phase 2 extension will bring BART further into San Jose with four new stations.</a:t>
            </a:r>
          </a:p>
        </p:txBody>
      </p:sp>
      <p:pic>
        <p:nvPicPr>
          <p:cNvPr id="3074" name="Picture 2" descr="BART's next stop is Silicon Valley, but delayed line faces new complication  - San Francisco Chronicle">
            <a:extLst>
              <a:ext uri="{FF2B5EF4-FFF2-40B4-BE49-F238E27FC236}">
                <a16:creationId xmlns:a16="http://schemas.microsoft.com/office/drawing/2014/main" id="{9C0CB9E4-BCDA-6021-E1AE-C9C7D6747BD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86315" y="1011765"/>
            <a:ext cx="2557523" cy="45467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69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44785-26E0-94E6-B0DA-A53E0198972D}"/>
              </a:ext>
            </a:extLst>
          </p:cNvPr>
          <p:cNvSpPr>
            <a:spLocks noGrp="1"/>
          </p:cNvSpPr>
          <p:nvPr>
            <p:ph type="title"/>
          </p:nvPr>
        </p:nvSpPr>
        <p:spPr>
          <a:xfrm>
            <a:off x="4093410" y="4300441"/>
            <a:ext cx="7413623" cy="835217"/>
          </a:xfrm>
        </p:spPr>
        <p:txBody>
          <a:bodyPr vert="horz" lIns="91440" tIns="45720" rIns="91440" bIns="45720" rtlCol="0" anchor="b">
            <a:normAutofit/>
          </a:bodyPr>
          <a:lstStyle/>
          <a:p>
            <a:pPr algn="r"/>
            <a:r>
              <a:rPr lang="en-US" sz="3200" b="1" dirty="0"/>
              <a:t>Introduction Cont’d.</a:t>
            </a:r>
          </a:p>
        </p:txBody>
      </p:sp>
      <p:sp>
        <p:nvSpPr>
          <p:cNvPr id="3" name="Content Placeholder 2">
            <a:extLst>
              <a:ext uri="{FF2B5EF4-FFF2-40B4-BE49-F238E27FC236}">
                <a16:creationId xmlns:a16="http://schemas.microsoft.com/office/drawing/2014/main" id="{2E097682-0588-08DD-2342-94489B10FDD1}"/>
              </a:ext>
            </a:extLst>
          </p:cNvPr>
          <p:cNvSpPr>
            <a:spLocks noGrp="1"/>
          </p:cNvSpPr>
          <p:nvPr>
            <p:ph idx="1"/>
          </p:nvPr>
        </p:nvSpPr>
        <p:spPr>
          <a:xfrm>
            <a:off x="3769743" y="5057742"/>
            <a:ext cx="7733279" cy="1515586"/>
          </a:xfrm>
        </p:spPr>
        <p:txBody>
          <a:bodyPr vert="horz" lIns="91440" tIns="45720" rIns="91440" bIns="45720" rtlCol="0" anchor="t">
            <a:normAutofit/>
          </a:bodyPr>
          <a:lstStyle/>
          <a:p>
            <a:pPr marL="0" indent="0" algn="r">
              <a:buNone/>
            </a:pPr>
            <a:r>
              <a:rPr lang="en-US" sz="1800" dirty="0"/>
              <a:t>In Spring 2021, BART completed a modernization project of the El Cerrito del Norte station. This project included expansion of the station area, new elevators, new stairwells, new restrooms, and more.</a:t>
            </a:r>
          </a:p>
        </p:txBody>
      </p:sp>
      <p:pic>
        <p:nvPicPr>
          <p:cNvPr id="1026" name="Picture 2" descr="ECDN glass wall">
            <a:extLst>
              <a:ext uri="{FF2B5EF4-FFF2-40B4-BE49-F238E27FC236}">
                <a16:creationId xmlns:a16="http://schemas.microsoft.com/office/drawing/2014/main" id="{F047D289-2E8E-B42D-F67A-35CB4D2F88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322" r="1" b="12451"/>
          <a:stretch/>
        </p:blipFill>
        <p:spPr bwMode="auto">
          <a:xfrm>
            <a:off x="3967843" y="608014"/>
            <a:ext cx="7487555" cy="37284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2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7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EFD7C-EC36-DA51-0685-08C9A65D5832}"/>
              </a:ext>
            </a:extLst>
          </p:cNvPr>
          <p:cNvSpPr>
            <a:spLocks noGrp="1"/>
          </p:cNvSpPr>
          <p:nvPr>
            <p:ph type="title"/>
          </p:nvPr>
        </p:nvSpPr>
        <p:spPr>
          <a:xfrm>
            <a:off x="1484310" y="0"/>
            <a:ext cx="10018713" cy="1752599"/>
          </a:xfrm>
        </p:spPr>
        <p:txBody>
          <a:bodyPr/>
          <a:lstStyle/>
          <a:p>
            <a:r>
              <a:rPr lang="en-US" b="1" dirty="0"/>
              <a:t>Overview of Data</a:t>
            </a:r>
          </a:p>
        </p:txBody>
      </p:sp>
      <p:sp>
        <p:nvSpPr>
          <p:cNvPr id="3" name="Content Placeholder 2">
            <a:extLst>
              <a:ext uri="{FF2B5EF4-FFF2-40B4-BE49-F238E27FC236}">
                <a16:creationId xmlns:a16="http://schemas.microsoft.com/office/drawing/2014/main" id="{C07D3901-4B0A-C4F5-7A8E-58F74D19FAB6}"/>
              </a:ext>
            </a:extLst>
          </p:cNvPr>
          <p:cNvSpPr>
            <a:spLocks noGrp="1"/>
          </p:cNvSpPr>
          <p:nvPr>
            <p:ph idx="1"/>
          </p:nvPr>
        </p:nvSpPr>
        <p:spPr>
          <a:xfrm>
            <a:off x="1484310" y="1345721"/>
            <a:ext cx="10018713" cy="5201728"/>
          </a:xfrm>
        </p:spPr>
        <p:txBody>
          <a:bodyPr>
            <a:normAutofit/>
          </a:bodyPr>
          <a:lstStyle/>
          <a:p>
            <a:r>
              <a:rPr lang="en-US" dirty="0"/>
              <a:t>Data used in this case study is publicly available on the BART website by the operating organization.</a:t>
            </a:r>
          </a:p>
          <a:p>
            <a:r>
              <a:rPr lang="en-US" dirty="0"/>
              <a:t>Data came in the form of a matrix with ridership of people entering stations being the rows and those exiting the same stations being the columns. Each month gets its own ridership matrix spreadsheet.</a:t>
            </a:r>
          </a:p>
          <a:p>
            <a:r>
              <a:rPr lang="en-US" dirty="0"/>
              <a:t>Exiting station data was excluded from this study to simply the necessary data analysis, and because both entering and exiting ridership was typically the same both aggregate to the same total ridership.</a:t>
            </a:r>
          </a:p>
          <a:p>
            <a:r>
              <a:rPr lang="en-US" dirty="0"/>
              <a:t>All months between the years </a:t>
            </a:r>
            <a:r>
              <a:rPr lang="en-US" b="1" dirty="0">
                <a:solidFill>
                  <a:schemeClr val="accent1"/>
                </a:solidFill>
              </a:rPr>
              <a:t>2020-2021</a:t>
            </a:r>
            <a:r>
              <a:rPr lang="en-US" dirty="0"/>
              <a:t> were chosen to study the effects of the pandemic and new stations had on ridership.</a:t>
            </a:r>
          </a:p>
        </p:txBody>
      </p:sp>
    </p:spTree>
    <p:extLst>
      <p:ext uri="{BB962C8B-B14F-4D97-AF65-F5344CB8AC3E}">
        <p14:creationId xmlns:p14="http://schemas.microsoft.com/office/powerpoint/2010/main" val="131273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5" name="Group 2054">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056"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057"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058"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059"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060"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061"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2050" name="Picture 2" descr="COVID-19 | Coronavirus Disease 2019 | MedlinePlus">
            <a:extLst>
              <a:ext uri="{FF2B5EF4-FFF2-40B4-BE49-F238E27FC236}">
                <a16:creationId xmlns:a16="http://schemas.microsoft.com/office/drawing/2014/main" id="{2BFD5533-6B01-A72C-77E3-9027C943D1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3" name="Rectangle 2062">
            <a:extLst>
              <a:ext uri="{FF2B5EF4-FFF2-40B4-BE49-F238E27FC236}">
                <a16:creationId xmlns:a16="http://schemas.microsoft.com/office/drawing/2014/main" id="{C2A2366C-96BE-4587-BABC-529047265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557" y="3336063"/>
            <a:ext cx="7055369" cy="228613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637C57-662E-CBB4-0155-A2B3EC9008FD}"/>
              </a:ext>
            </a:extLst>
          </p:cNvPr>
          <p:cNvSpPr>
            <a:spLocks noGrp="1"/>
          </p:cNvSpPr>
          <p:nvPr>
            <p:ph type="title"/>
          </p:nvPr>
        </p:nvSpPr>
        <p:spPr>
          <a:xfrm>
            <a:off x="4830184" y="3531612"/>
            <a:ext cx="6672838" cy="1414311"/>
          </a:xfrm>
        </p:spPr>
        <p:txBody>
          <a:bodyPr vert="horz" lIns="91440" tIns="45720" rIns="91440" bIns="45720" rtlCol="0" anchor="b">
            <a:normAutofit/>
          </a:bodyPr>
          <a:lstStyle/>
          <a:p>
            <a:pPr algn="r">
              <a:lnSpc>
                <a:spcPct val="90000"/>
              </a:lnSpc>
            </a:pPr>
            <a:r>
              <a:rPr lang="en-US" sz="4800" b="1" dirty="0"/>
              <a:t>COVID-19 Pandemic Effect on BART</a:t>
            </a:r>
          </a:p>
        </p:txBody>
      </p:sp>
    </p:spTree>
    <p:extLst>
      <p:ext uri="{BB962C8B-B14F-4D97-AF65-F5344CB8AC3E}">
        <p14:creationId xmlns:p14="http://schemas.microsoft.com/office/powerpoint/2010/main" val="34645107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867F2-15F8-70AD-1AAC-42086CD487F2}"/>
              </a:ext>
            </a:extLst>
          </p:cNvPr>
          <p:cNvSpPr>
            <a:spLocks noGrp="1"/>
          </p:cNvSpPr>
          <p:nvPr>
            <p:ph type="title"/>
          </p:nvPr>
        </p:nvSpPr>
        <p:spPr>
          <a:xfrm>
            <a:off x="1588114" y="-504824"/>
            <a:ext cx="3234052" cy="1752599"/>
          </a:xfrm>
        </p:spPr>
        <p:txBody>
          <a:bodyPr anchor="b">
            <a:normAutofit/>
          </a:bodyPr>
          <a:lstStyle/>
          <a:p>
            <a:r>
              <a:rPr lang="en-US" sz="2800" b="1" dirty="0"/>
              <a:t>Post-COVID Ridership</a:t>
            </a:r>
          </a:p>
        </p:txBody>
      </p:sp>
      <p:sp>
        <p:nvSpPr>
          <p:cNvPr id="9" name="Content Placeholder 8">
            <a:extLst>
              <a:ext uri="{FF2B5EF4-FFF2-40B4-BE49-F238E27FC236}">
                <a16:creationId xmlns:a16="http://schemas.microsoft.com/office/drawing/2014/main" id="{9FCBA8E6-CA33-B163-7575-0AA12424E48E}"/>
              </a:ext>
            </a:extLst>
          </p:cNvPr>
          <p:cNvSpPr>
            <a:spLocks noGrp="1"/>
          </p:cNvSpPr>
          <p:nvPr>
            <p:ph idx="1"/>
          </p:nvPr>
        </p:nvSpPr>
        <p:spPr>
          <a:xfrm>
            <a:off x="1522412" y="1247775"/>
            <a:ext cx="3028285" cy="4773463"/>
          </a:xfrm>
        </p:spPr>
        <p:txBody>
          <a:bodyPr anchor="t">
            <a:normAutofit/>
          </a:bodyPr>
          <a:lstStyle/>
          <a:p>
            <a:r>
              <a:rPr lang="en-US" sz="1800" dirty="0"/>
              <a:t>Jan 2020 ridership was 9.4 million people. This was the max for the rest of the time period.</a:t>
            </a:r>
          </a:p>
          <a:p>
            <a:r>
              <a:rPr lang="en-US" sz="1800" dirty="0"/>
              <a:t>The greatest drawdown was between Jan 2020 and Apr 2020 when COVID first struck the Bay Area at a </a:t>
            </a:r>
            <a:r>
              <a:rPr lang="en-US" sz="1800" b="1" dirty="0">
                <a:solidFill>
                  <a:srgbClr val="FF0000"/>
                </a:solidFill>
              </a:rPr>
              <a:t>loss of 1382.3%</a:t>
            </a:r>
            <a:r>
              <a:rPr lang="en-US" sz="1800" dirty="0"/>
              <a:t>.</a:t>
            </a:r>
          </a:p>
          <a:p>
            <a:r>
              <a:rPr lang="en-US" sz="1800" dirty="0"/>
              <a:t>Ridership gradually managed to recover since the first wave of COVID, but has only reached a max ridership of 2.9 million people in Oct 2021; a </a:t>
            </a:r>
            <a:r>
              <a:rPr lang="en-US" sz="1800" b="1" dirty="0">
                <a:solidFill>
                  <a:srgbClr val="FF0000"/>
                </a:solidFill>
              </a:rPr>
              <a:t>decrease of 225.6%</a:t>
            </a:r>
            <a:r>
              <a:rPr lang="en-US" sz="1800" dirty="0"/>
              <a:t>.</a:t>
            </a:r>
          </a:p>
        </p:txBody>
      </p:sp>
      <p:pic>
        <p:nvPicPr>
          <p:cNvPr id="5" name="Content Placeholder 4" descr="Chart, bar chart&#10;&#10;Description automatically generated">
            <a:extLst>
              <a:ext uri="{FF2B5EF4-FFF2-40B4-BE49-F238E27FC236}">
                <a16:creationId xmlns:a16="http://schemas.microsoft.com/office/drawing/2014/main" id="{401A22D9-9978-972F-4747-E3740EF45AF7}"/>
              </a:ext>
            </a:extLst>
          </p:cNvPr>
          <p:cNvPicPr>
            <a:picLocks noChangeAspect="1"/>
          </p:cNvPicPr>
          <p:nvPr/>
        </p:nvPicPr>
        <p:blipFill rotWithShape="1">
          <a:blip r:embed="rId3">
            <a:extLst>
              <a:ext uri="{28A0092B-C50C-407E-A947-70E740481C1C}">
                <a14:useLocalDpi xmlns:a14="http://schemas.microsoft.com/office/drawing/2010/main" val="0"/>
              </a:ext>
            </a:extLst>
          </a:blip>
          <a:srcRect t="2807" r="-3" b="-3"/>
          <a:stretch/>
        </p:blipFill>
        <p:spPr>
          <a:xfrm>
            <a:off x="4941202" y="1011765"/>
            <a:ext cx="6237359" cy="4546708"/>
          </a:xfrm>
          <a:prstGeom prst="rect">
            <a:avLst/>
          </a:prstGeom>
          <a:ln>
            <a:noFill/>
          </a:ln>
          <a:effectLst>
            <a:outerShdw blurRad="292100" dist="139700" dir="2700000" algn="tl" rotWithShape="0">
              <a:srgbClr val="333333">
                <a:alpha val="65000"/>
              </a:srgbClr>
            </a:outerShdw>
          </a:effectLst>
        </p:spPr>
      </p:pic>
      <p:cxnSp>
        <p:nvCxnSpPr>
          <p:cNvPr id="10" name="Straight Arrow Connector 9">
            <a:extLst>
              <a:ext uri="{FF2B5EF4-FFF2-40B4-BE49-F238E27FC236}">
                <a16:creationId xmlns:a16="http://schemas.microsoft.com/office/drawing/2014/main" id="{14C06BEF-FBD4-B191-283C-F77E65481216}"/>
              </a:ext>
            </a:extLst>
          </p:cNvPr>
          <p:cNvCxnSpPr>
            <a:cxnSpLocks/>
          </p:cNvCxnSpPr>
          <p:nvPr/>
        </p:nvCxnSpPr>
        <p:spPr>
          <a:xfrm>
            <a:off x="6159260" y="1874551"/>
            <a:ext cx="0" cy="30770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BE6DE89-412B-13DC-0217-4060CD6062D3}"/>
              </a:ext>
            </a:extLst>
          </p:cNvPr>
          <p:cNvSpPr txBox="1"/>
          <p:nvPr/>
        </p:nvSpPr>
        <p:spPr>
          <a:xfrm>
            <a:off x="5875993" y="1566774"/>
            <a:ext cx="2320506" cy="307777"/>
          </a:xfrm>
          <a:prstGeom prst="rect">
            <a:avLst/>
          </a:prstGeom>
          <a:noFill/>
        </p:spPr>
        <p:txBody>
          <a:bodyPr wrap="square" rtlCol="0">
            <a:spAutoFit/>
          </a:bodyPr>
          <a:lstStyle/>
          <a:p>
            <a:r>
              <a:rPr lang="en-US" sz="1400" dirty="0"/>
              <a:t>First wave of COVID</a:t>
            </a:r>
          </a:p>
        </p:txBody>
      </p:sp>
      <p:cxnSp>
        <p:nvCxnSpPr>
          <p:cNvPr id="19" name="Straight Arrow Connector 18">
            <a:extLst>
              <a:ext uri="{FF2B5EF4-FFF2-40B4-BE49-F238E27FC236}">
                <a16:creationId xmlns:a16="http://schemas.microsoft.com/office/drawing/2014/main" id="{EA055F8A-4B6F-F12B-1FDC-02A18DEABAEC}"/>
              </a:ext>
            </a:extLst>
          </p:cNvPr>
          <p:cNvCxnSpPr>
            <a:cxnSpLocks/>
          </p:cNvCxnSpPr>
          <p:nvPr/>
        </p:nvCxnSpPr>
        <p:spPr>
          <a:xfrm>
            <a:off x="7108166" y="2415108"/>
            <a:ext cx="0" cy="23207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62BE918-9E41-4D1D-C66E-ECA9F94C3E03}"/>
              </a:ext>
            </a:extLst>
          </p:cNvPr>
          <p:cNvSpPr txBox="1"/>
          <p:nvPr/>
        </p:nvSpPr>
        <p:spPr>
          <a:xfrm>
            <a:off x="6776048" y="2105781"/>
            <a:ext cx="2320506" cy="307777"/>
          </a:xfrm>
          <a:prstGeom prst="rect">
            <a:avLst/>
          </a:prstGeom>
          <a:noFill/>
        </p:spPr>
        <p:txBody>
          <a:bodyPr wrap="square" rtlCol="0">
            <a:spAutoFit/>
          </a:bodyPr>
          <a:lstStyle/>
          <a:p>
            <a:r>
              <a:rPr lang="en-US" sz="1400" dirty="0"/>
              <a:t>Second wave of COVID</a:t>
            </a:r>
          </a:p>
        </p:txBody>
      </p:sp>
      <p:cxnSp>
        <p:nvCxnSpPr>
          <p:cNvPr id="27" name="Straight Arrow Connector 26">
            <a:extLst>
              <a:ext uri="{FF2B5EF4-FFF2-40B4-BE49-F238E27FC236}">
                <a16:creationId xmlns:a16="http://schemas.microsoft.com/office/drawing/2014/main" id="{49999965-45BB-B80C-3B76-8044E1266FB5}"/>
              </a:ext>
            </a:extLst>
          </p:cNvPr>
          <p:cNvCxnSpPr>
            <a:cxnSpLocks/>
          </p:cNvCxnSpPr>
          <p:nvPr/>
        </p:nvCxnSpPr>
        <p:spPr>
          <a:xfrm>
            <a:off x="8354383" y="3010619"/>
            <a:ext cx="0" cy="17252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F5B8DCC-3CA1-99A5-6BB1-3B5C1F3F606F}"/>
              </a:ext>
            </a:extLst>
          </p:cNvPr>
          <p:cNvSpPr txBox="1"/>
          <p:nvPr/>
        </p:nvSpPr>
        <p:spPr>
          <a:xfrm>
            <a:off x="7936301" y="2688197"/>
            <a:ext cx="2320506" cy="307777"/>
          </a:xfrm>
          <a:prstGeom prst="rect">
            <a:avLst/>
          </a:prstGeom>
          <a:noFill/>
        </p:spPr>
        <p:txBody>
          <a:bodyPr wrap="square" rtlCol="0">
            <a:spAutoFit/>
          </a:bodyPr>
          <a:lstStyle/>
          <a:p>
            <a:r>
              <a:rPr lang="en-US" sz="1400" dirty="0"/>
              <a:t>Third wave of COVID</a:t>
            </a:r>
          </a:p>
        </p:txBody>
      </p:sp>
      <p:cxnSp>
        <p:nvCxnSpPr>
          <p:cNvPr id="30" name="Straight Arrow Connector 29">
            <a:extLst>
              <a:ext uri="{FF2B5EF4-FFF2-40B4-BE49-F238E27FC236}">
                <a16:creationId xmlns:a16="http://schemas.microsoft.com/office/drawing/2014/main" id="{3AA81C17-B16E-5818-3FD2-C71078B84062}"/>
              </a:ext>
            </a:extLst>
          </p:cNvPr>
          <p:cNvCxnSpPr>
            <a:cxnSpLocks/>
          </p:cNvCxnSpPr>
          <p:nvPr/>
        </p:nvCxnSpPr>
        <p:spPr>
          <a:xfrm>
            <a:off x="10522489" y="2413558"/>
            <a:ext cx="510696" cy="17184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8756468-21AD-D37B-9680-94B453A902E8}"/>
              </a:ext>
            </a:extLst>
          </p:cNvPr>
          <p:cNvSpPr txBox="1"/>
          <p:nvPr/>
        </p:nvSpPr>
        <p:spPr>
          <a:xfrm>
            <a:off x="9096554" y="2057998"/>
            <a:ext cx="2320506" cy="307777"/>
          </a:xfrm>
          <a:prstGeom prst="rect">
            <a:avLst/>
          </a:prstGeom>
          <a:noFill/>
        </p:spPr>
        <p:txBody>
          <a:bodyPr wrap="square" rtlCol="0">
            <a:spAutoFit/>
          </a:bodyPr>
          <a:lstStyle/>
          <a:p>
            <a:r>
              <a:rPr lang="en-US" sz="1400" dirty="0"/>
              <a:t>Delta variant appears</a:t>
            </a:r>
          </a:p>
        </p:txBody>
      </p:sp>
      <p:sp>
        <p:nvSpPr>
          <p:cNvPr id="34" name="TextBox 33">
            <a:extLst>
              <a:ext uri="{FF2B5EF4-FFF2-40B4-BE49-F238E27FC236}">
                <a16:creationId xmlns:a16="http://schemas.microsoft.com/office/drawing/2014/main" id="{4BA931A2-E24E-0038-56BC-7EC532894C2E}"/>
              </a:ext>
            </a:extLst>
          </p:cNvPr>
          <p:cNvSpPr txBox="1"/>
          <p:nvPr/>
        </p:nvSpPr>
        <p:spPr>
          <a:xfrm>
            <a:off x="6995806" y="624137"/>
            <a:ext cx="2717154" cy="369332"/>
          </a:xfrm>
          <a:prstGeom prst="rect">
            <a:avLst/>
          </a:prstGeom>
          <a:noFill/>
        </p:spPr>
        <p:txBody>
          <a:bodyPr wrap="none" rtlCol="0">
            <a:spAutoFit/>
          </a:bodyPr>
          <a:lstStyle/>
          <a:p>
            <a:r>
              <a:rPr lang="en-US" b="1" dirty="0"/>
              <a:t>Total Ridership 2020-2021</a:t>
            </a:r>
          </a:p>
        </p:txBody>
      </p:sp>
    </p:spTree>
    <p:extLst>
      <p:ext uri="{BB962C8B-B14F-4D97-AF65-F5344CB8AC3E}">
        <p14:creationId xmlns:p14="http://schemas.microsoft.com/office/powerpoint/2010/main" val="125238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additive="base">
                                        <p:cTn id="12"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 calcmode="lin" valueType="num">
                                      <p:cBhvr additive="base">
                                        <p:cTn id="18"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1" end="1"/>
                                            </p:txEl>
                                          </p:spTgt>
                                        </p:tgtEl>
                                        <p:attrNameLst>
                                          <p:attrName>ppt_y</p:attrName>
                                        </p:attrNameLst>
                                      </p:cBhvr>
                                      <p:tavLst>
                                        <p:tav tm="0">
                                          <p:val>
                                            <p:strVal val="1+#ppt_h/2"/>
                                          </p:val>
                                        </p:tav>
                                        <p:tav tm="100000">
                                          <p:val>
                                            <p:strVal val="#ppt_y"/>
                                          </p:val>
                                        </p:tav>
                                      </p:tavLst>
                                    </p:anim>
                                  </p:childTnLst>
                                </p:cTn>
                              </p:par>
                              <p:par>
                                <p:cTn id="20" presetID="10" presetClass="entr" presetSubtype="0" fill="hold" grpId="0" nodeType="withEffect">
                                  <p:stCondLst>
                                    <p:cond delay="7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7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9">
                                            <p:txEl>
                                              <p:pRg st="2" end="2"/>
                                            </p:txEl>
                                          </p:spTgt>
                                        </p:tgtEl>
                                        <p:attrNameLst>
                                          <p:attrName>style.visibility</p:attrName>
                                        </p:attrNameLst>
                                      </p:cBhvr>
                                      <p:to>
                                        <p:strVal val="visible"/>
                                      </p:to>
                                    </p:set>
                                    <p:anim calcmode="lin" valueType="num">
                                      <p:cBhvr additive="base">
                                        <p:cTn id="30"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9">
                                            <p:txEl>
                                              <p:pRg st="2" end="2"/>
                                            </p:txEl>
                                          </p:spTgt>
                                        </p:tgtEl>
                                        <p:attrNameLst>
                                          <p:attrName>ppt_y</p:attrName>
                                        </p:attrNameLst>
                                      </p:cBhvr>
                                      <p:tavLst>
                                        <p:tav tm="0">
                                          <p:val>
                                            <p:strVal val="1+#ppt_h/2"/>
                                          </p:val>
                                        </p:tav>
                                        <p:tav tm="100000">
                                          <p:val>
                                            <p:strVal val="#ppt_y"/>
                                          </p:val>
                                        </p:tav>
                                      </p:tavLst>
                                    </p:anim>
                                  </p:childTnLst>
                                </p:cTn>
                              </p:par>
                              <p:par>
                                <p:cTn id="32" presetID="10" presetClass="entr" presetSubtype="0" fill="hold" grpId="0" nodeType="withEffect">
                                  <p:stCondLst>
                                    <p:cond delay="7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7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140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140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210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210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23" grpId="0"/>
      <p:bldP spid="28" grpId="0"/>
      <p:bldP spid="3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2.png"/></Relationships>
</file>

<file path=ppt/webextensions/webextension1.xml><?xml version="1.0" encoding="utf-8"?>
<we:webextension xmlns:we="http://schemas.microsoft.com/office/webextensions/webextension/2010/11" id="{2409DF83-77DF-4126-B54B-5AC5572212C9}">
  <we:reference id="wa200004798" version="1.0.0.0" store="en-US" storeType="OMEX"/>
  <we:alternateReferences>
    <we:reference id="wa200004798" version="1.0.0.0" store="wa200004798" storeType="OMEX"/>
  </we:alternateReferences>
  <we:properties>
    <we:property name="embedForm" value="&quot;{\&quot;site\&quot;:\&quot;\&quot;,\&quot;domain\&quot;:\&quot;public.tableau.com\&quot;,\&quot;worksheet\&quot;:\&quot;PercentChangeEntering\&quot;,\&quot;dashboard\&quot;:\&quot;BARTRidership_16712165570260\&quot;,\&quot;tabs\&quot;:true,\&quot;toolbar\&quot;:true}&quot;"/>
    <we:property name="embedUrl" value="&quot;\&quot;https://public.tableau.com/views/BARTRidership_16712165570260/PercentChangeEntering\&quot;&quot;"/>
    <we:property name="filters" value="&quot;[]&quot;"/>
    <we:property name="isInstalled" value="&quot;true&quot;"/>
    <we:property name="marks" value="&quot;[]&quot;"/>
    <we:property name="parameters" value="&quot;[]&quot;"/>
    <we:property name="serverType" value="&quot;\&quot;public\&quot;&quot;"/>
    <we:property name="tabs" value="&quot;null&quot;"/>
    <we:property name="toolbar" value="&quot;null&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9D3569CD-8FA4-4105-B316-28DA56B8FFCC}">
  <we:reference id="wa200004798" version="1.0.0.0" store="en-US" storeType="OMEX"/>
  <we:alternateReferences>
    <we:reference id="wa200004798" version="1.0.0.0" store="wa200004798" storeType="OMEX"/>
  </we:alternateReferences>
  <we:properties>
    <we:property name="embedForm" value="&quot;{\&quot;site\&quot;:\&quot;\&quot;,\&quot;domain\&quot;:\&quot;public.tableau.com\&quot;,\&quot;worksheet\&quot;:\&quot;StationBubblesRidershipShareandChanges\&quot;,\&quot;dashboard\&quot;:\&quot;BARTRidership_16712165570260\&quot;,\&quot;tabs\&quot;:true,\&quot;toolbar\&quot;:true}&quot;"/>
    <we:property name="embedUrl" value="&quot;\&quot;https://public.tableau.com/views/BARTRidership_16712165570260/StationBubblesRidershipShareandChanges\&quot;&quot;"/>
    <we:property name="filters" value="&quot;[]&quot;"/>
    <we:property name="isInstalled" value="&quot;true&quot;"/>
    <we:property name="marks" value="&quot;[]&quot;"/>
    <we:property name="parameters" value="&quot;[]&quot;"/>
    <we:property name="serverType" value="&quot;\&quot;public\&quot;&quot;"/>
    <we:property name="tabs" value="&quot;null&quot;"/>
    <we:property name="toolbar" value="&quot;null&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Parallax</Template>
  <TotalTime>1616</TotalTime>
  <Words>1643</Words>
  <Application>Microsoft Office PowerPoint</Application>
  <PresentationFormat>Widescreen</PresentationFormat>
  <Paragraphs>136</Paragraphs>
  <Slides>26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Corbel</vt:lpstr>
      <vt:lpstr>Parallax</vt:lpstr>
      <vt:lpstr>Bay Area Rapid Transit Ridership</vt:lpstr>
      <vt:lpstr>Objective</vt:lpstr>
      <vt:lpstr>Introduction</vt:lpstr>
      <vt:lpstr>Introduction – Cont’d.</vt:lpstr>
      <vt:lpstr>Introduction – Cont’d.</vt:lpstr>
      <vt:lpstr>Introduction Cont’d.</vt:lpstr>
      <vt:lpstr>Overview of Data</vt:lpstr>
      <vt:lpstr>COVID-19 Pandemic Effect on BART</vt:lpstr>
      <vt:lpstr>Post-COVID Ridership</vt:lpstr>
      <vt:lpstr>Post COVID Ridership – Cont’d.</vt:lpstr>
      <vt:lpstr>Post COVID Ridership – Cont’d.</vt:lpstr>
      <vt:lpstr>Ridership Changes by Month</vt:lpstr>
      <vt:lpstr>Ridership Changes by Month – Cont’d.</vt:lpstr>
      <vt:lpstr>Silicon Valley Expansion Effect on BART</vt:lpstr>
      <vt:lpstr>BART Expansion Ridership</vt:lpstr>
      <vt:lpstr>BART Expansion Ridership – Cont’d.</vt:lpstr>
      <vt:lpstr>BART Expansion Ridership – Cont’d.</vt:lpstr>
      <vt:lpstr>BART Expansion Ridership – Cont’d.</vt:lpstr>
      <vt:lpstr>Station Modernization Effect on BART</vt:lpstr>
      <vt:lpstr>El Cerrito del Norte Modernization</vt:lpstr>
      <vt:lpstr>Station Reconstruction Ridership Effect</vt:lpstr>
      <vt:lpstr>Station Reconstruction Ridership Effect</vt:lpstr>
      <vt:lpstr>Conclusion</vt:lpstr>
      <vt:lpstr>Takeaways</vt:lpstr>
      <vt:lpstr>Further Investigation Needed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 Area Rapid Transit Ridership</dc:title>
  <dc:creator>SEAN.SIROTA@baruchmail.cuny.edu</dc:creator>
  <cp:lastModifiedBy>SEAN.SIROTA@baruchmail.cuny.edu</cp:lastModifiedBy>
  <cp:revision>12</cp:revision>
  <dcterms:created xsi:type="dcterms:W3CDTF">2022-12-17T17:02:11Z</dcterms:created>
  <dcterms:modified xsi:type="dcterms:W3CDTF">2022-12-19T00:48:18Z</dcterms:modified>
</cp:coreProperties>
</file>